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660" r:id="rId1"/>
  </p:sldMasterIdLst>
  <p:notesMasterIdLst>
    <p:notesMasterId r:id="rId16"/>
  </p:notesMasterIdLst>
  <p:sldIdLst>
    <p:sldId id="256" r:id="rId2"/>
    <p:sldId id="260" r:id="rId3"/>
    <p:sldId id="258" r:id="rId4"/>
    <p:sldId id="261" r:id="rId5"/>
    <p:sldId id="257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59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96" y="5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0F9689-F25F-48DA-AC6F-C5EC6C81C404}" type="datetimeFigureOut">
              <a:rPr lang="ru-RU" smtClean="0"/>
              <a:t>18.08.2020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97E206-06F6-427B-B715-A90E951A51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94630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D9B554-25C1-4142-8EC6-3B3BF3B0350C}" type="datetime1">
              <a:rPr lang="ru-RU" smtClean="0"/>
              <a:t>18.08.2020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ДГТУ, кафедра "Экономика и менеджмент» г. Ростов-на-Дону, 2020 </a:t>
            </a:r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350D8330-35FC-4FD8-96F8-54739DFB14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34740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9F67B6-D07E-4E39-8C21-7F83FC3DCE3B}" type="datetime1">
              <a:rPr lang="ru-RU" smtClean="0"/>
              <a:t>18.08.2020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ДГТУ, кафедра "Экономика и менеджмент» г. Ростов-на-Дону, 2020 </a:t>
            </a:r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350D8330-35FC-4FD8-96F8-54739DFB14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94486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7EBF4-D41D-497E-9C5A-3A4DA7463514}" type="datetime1">
              <a:rPr lang="ru-RU" smtClean="0"/>
              <a:t>18.08.2020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ДГТУ, кафедра "Экономика и менеджмент» г. Ростов-на-Дону, 2020 </a:t>
            </a:r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350D8330-35FC-4FD8-96F8-54739DFB142A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261517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B52B0-4E82-4C0C-886E-C2E0177EC554}" type="datetime1">
              <a:rPr lang="ru-RU" smtClean="0"/>
              <a:t>18.08.2020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ДГТУ, кафедра "Экономика и менеджмент» г. Ростов-на-Дону, 2020 </a:t>
            </a:r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350D8330-35FC-4FD8-96F8-54739DFB14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422340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C6913-280E-4765-AAFC-A9E20F2BF0EE}" type="datetime1">
              <a:rPr lang="ru-RU" smtClean="0"/>
              <a:t>18.08.2020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ДГТУ, кафедра "Экономика и менеджмент» г. Ростов-на-Дону, 2020 </a:t>
            </a:r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350D8330-35FC-4FD8-96F8-54739DFB142A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1951003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67320-50BF-4282-90BB-69B1D1D649B0}" type="datetime1">
              <a:rPr lang="ru-RU" smtClean="0"/>
              <a:t>18.08.2020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ДГТУ, кафедра "Экономика и менеджмент» г. Ростов-на-Дону, 2020 </a:t>
            </a:r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350D8330-35FC-4FD8-96F8-54739DFB14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100128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CD8DB1-B9F3-44BE-85BA-C9D265DF0E59}" type="datetime1">
              <a:rPr lang="ru-RU" smtClean="0"/>
              <a:t>18.08.2020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ДГТУ, кафедра "Экономика и менеджмент» г. Ростов-на-Дону, 2020 </a:t>
            </a:r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D8330-35FC-4FD8-96F8-54739DFB14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734427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C2C5EB-BBF1-4604-9109-06EB68A6BC08}" type="datetime1">
              <a:rPr lang="ru-RU" smtClean="0"/>
              <a:t>18.08.2020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ДГТУ, кафедра "Экономика и менеджмент» г. Ростов-на-Дону, 2020 </a:t>
            </a:r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D8330-35FC-4FD8-96F8-54739DFB14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90674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1BDB0-8B67-477C-A31E-2B53D6DF52DC}" type="datetime1">
              <a:rPr lang="ru-RU" smtClean="0"/>
              <a:t>18.08.2020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ДГТУ, кафедра "Экономика и менеджмент» г. Ростов-на-Дону, 2020 </a:t>
            </a:r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D8330-35FC-4FD8-96F8-54739DFB14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57937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02A8B-C11E-4399-8D17-89CFB4EAF061}" type="datetime1">
              <a:rPr lang="ru-RU" smtClean="0"/>
              <a:t>18.08.2020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ДГТУ, кафедра "Экономика и менеджмент» г. Ростов-на-Дону, 2020 </a:t>
            </a:r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350D8330-35FC-4FD8-96F8-54739DFB14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77116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3D503-CC20-428F-9EE7-34730EF340E9}" type="datetime1">
              <a:rPr lang="ru-RU" smtClean="0"/>
              <a:t>18.08.2020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ДГТУ, кафедра "Экономика и менеджмент» г. Ростов-на-Дону, 2020 </a:t>
            </a:r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350D8330-35FC-4FD8-96F8-54739DFB14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79329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8E9A7-4D2B-43B8-A8A9-B992DBF5D861}" type="datetime1">
              <a:rPr lang="ru-RU" smtClean="0"/>
              <a:t>18.08.2020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ДГТУ, кафедра "Экономика и менеджмент» г. Ростов-на-Дону, 2020 </a:t>
            </a:r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350D8330-35FC-4FD8-96F8-54739DFB14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98654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EDBCC-0E67-4CBA-A943-6911EA161DCF}" type="datetime1">
              <a:rPr lang="ru-RU" smtClean="0"/>
              <a:t>18.08.2020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ДГТУ, кафедра "Экономика и менеджмент» г. Ростов-на-Дону, 2020 </a:t>
            </a:r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D8330-35FC-4FD8-96F8-54739DFB14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94119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58BB5E-C0F3-40CC-838B-6644A39847CC}" type="datetime1">
              <a:rPr lang="ru-RU" smtClean="0"/>
              <a:t>18.08.2020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ДГТУ, кафедра "Экономика и менеджмент» г. Ростов-на-Дону, 2020 </a:t>
            </a:r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D8330-35FC-4FD8-96F8-54739DFB14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95225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17156-4246-45CF-85DE-5FDD2B29151A}" type="datetime1">
              <a:rPr lang="ru-RU" smtClean="0"/>
              <a:t>18.08.2020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ДГТУ, кафедра "Экономика и менеджмент» г. Ростов-на-Дону, 2020 </a:t>
            </a:r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D8330-35FC-4FD8-96F8-54739DFB14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82596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AA1E9-8452-417B-AB89-1B3006C78710}" type="datetime1">
              <a:rPr lang="ru-RU" smtClean="0"/>
              <a:t>18.08.2020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ДГТУ, кафедра "Экономика и менеджмент» г. Ростов-на-Дону, 2020 </a:t>
            </a:r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350D8330-35FC-4FD8-96F8-54739DFB14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37648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71CF9E-F712-4096-94EF-8EF6F5FB889B}" type="datetime1">
              <a:rPr lang="ru-RU" smtClean="0"/>
              <a:t>18.08.2020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ru-RU" smtClean="0"/>
              <a:t>ДГТУ, кафедра "Экономика и менеджмент» г. Ростов-на-Дону, 2020 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350D8330-35FC-4FD8-96F8-54739DFB14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10195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hf hd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2589213" y="1436914"/>
            <a:ext cx="8915400" cy="3340467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Управление </a:t>
            </a:r>
            <a:r>
              <a:rPr lang="ru-RU" dirty="0"/>
              <a:t>качеством. </a:t>
            </a:r>
            <a:r>
              <a:rPr lang="ru-RU" dirty="0" err="1"/>
              <a:t>Контроллинг</a:t>
            </a:r>
            <a:r>
              <a:rPr lang="ru-RU" dirty="0"/>
              <a:t>. </a:t>
            </a:r>
            <a:r>
              <a:rPr lang="ru-RU" dirty="0" smtClean="0"/>
              <a:t>Отчетность Оценка </a:t>
            </a:r>
            <a:r>
              <a:rPr lang="ru-RU" dirty="0"/>
              <a:t>эффективности</a:t>
            </a:r>
            <a:br>
              <a:rPr lang="ru-RU" dirty="0"/>
            </a:b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/>
              <a:t>Тема </a:t>
            </a:r>
            <a:r>
              <a:rPr lang="ru-RU" dirty="0" smtClean="0"/>
              <a:t>7.</a:t>
            </a:r>
            <a:endParaRPr lang="ru-RU" dirty="0"/>
          </a:p>
          <a:p>
            <a:pPr algn="r"/>
            <a:endParaRPr lang="ru-RU" dirty="0"/>
          </a:p>
          <a:p>
            <a:pPr algn="r"/>
            <a:r>
              <a:rPr lang="ru-RU" dirty="0"/>
              <a:t>к.э.н., доцент Иванова Е.А.</a:t>
            </a:r>
          </a:p>
          <a:p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/>
              <a:t>ДГТУ, кафедра "Экономика и менеджмент»</a:t>
            </a:r>
          </a:p>
          <a:p>
            <a:r>
              <a:rPr lang="ru-RU" dirty="0"/>
              <a:t>г. Ростов-на-Дону, 2020</a:t>
            </a:r>
          </a:p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D8330-35FC-4FD8-96F8-54739DFB142A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02737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3367" y="147337"/>
            <a:ext cx="8911687" cy="1280890"/>
          </a:xfrm>
        </p:spPr>
        <p:txBody>
          <a:bodyPr/>
          <a:lstStyle/>
          <a:p>
            <a:r>
              <a:rPr lang="ru-RU" cap="all" dirty="0"/>
              <a:t>ОЦЕНКА ЭФФЕКТИВНОСТИ ПРОЕКТА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39654" y="1152907"/>
            <a:ext cx="8915400" cy="3777622"/>
          </a:xfrm>
        </p:spPr>
        <p:txBody>
          <a:bodyPr>
            <a:normAutofit fontScale="85000" lnSpcReduction="20000"/>
          </a:bodyPr>
          <a:lstStyle/>
          <a:p>
            <a:pPr fontAlgn="base"/>
            <a:r>
              <a:rPr lang="ru-RU" dirty="0"/>
              <a:t>Оценка эффективности проекта – это процесс анализа затрат ресурсов на реализацию проекта и полученных результатов, его соответствия поставленным целям и ожиданиям всех участников.</a:t>
            </a:r>
          </a:p>
          <a:p>
            <a:pPr marL="0" indent="0" fontAlgn="base">
              <a:buNone/>
            </a:pPr>
            <a:r>
              <a:rPr lang="ru-RU" b="1" dirty="0" smtClean="0"/>
              <a:t>Задачи </a:t>
            </a:r>
            <a:r>
              <a:rPr lang="ru-RU" b="1" dirty="0"/>
              <a:t>оценки эффективности проекта</a:t>
            </a:r>
            <a:endParaRPr lang="ru-RU" dirty="0"/>
          </a:p>
          <a:p>
            <a:pPr fontAlgn="base"/>
            <a:r>
              <a:rPr lang="ru-RU" dirty="0"/>
              <a:t>Для обеспечения конкурентоспособности бизнеса в современных условиях необходимо выполнять постоянный мониторинг реализуемых проектов, а также производить оценку их эффективности. Процесс оценки предполагает решение следующего перечня основных задач:</a:t>
            </a:r>
          </a:p>
          <a:p>
            <a:pPr lvl="0" fontAlgn="base"/>
            <a:r>
              <a:rPr lang="ru-RU" dirty="0"/>
              <a:t>определение процента реализуемости, что означает выполнение проверки удовлетворения проекта всем требуемым параметрам и установленным ограничениям;</a:t>
            </a:r>
          </a:p>
          <a:p>
            <a:pPr lvl="0" fontAlgn="base"/>
            <a:r>
              <a:rPr lang="ru-RU" dirty="0"/>
              <a:t>установление целесообразности воплощения проекта, что предполагает рассмотрение и сопоставление совокупных результатов и понесенных затрат;</a:t>
            </a:r>
          </a:p>
          <a:p>
            <a:pPr lvl="0" fontAlgn="base"/>
            <a:r>
              <a:rPr lang="ru-RU" dirty="0"/>
              <a:t>изучение сравнительной результативности проекта, исследование и сопоставление его преимуществ в сравнении с аналогами и альтернативными идеями.</a:t>
            </a:r>
          </a:p>
          <a:p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ДГТУ, кафедра "Экономика и менеджмент» г. Ростов-на-Дону, 2020 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D8330-35FC-4FD8-96F8-54739DFB142A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47704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Методы оценки эффективности проекта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49434" y="1330036"/>
            <a:ext cx="9355178" cy="4581186"/>
          </a:xfrm>
        </p:spPr>
        <p:txBody>
          <a:bodyPr>
            <a:noAutofit/>
          </a:bodyPr>
          <a:lstStyle/>
          <a:p>
            <a:pPr fontAlgn="base"/>
            <a:r>
              <a:rPr lang="ru-RU" sz="1200" b="1" dirty="0" smtClean="0"/>
              <a:t>Статистические</a:t>
            </a:r>
            <a:endParaRPr lang="ru-RU" sz="1200" dirty="0"/>
          </a:p>
          <a:p>
            <a:pPr lvl="0" fontAlgn="base">
              <a:buFont typeface="Arial" panose="020B0604020202020204" pitchFamily="34" charset="0"/>
              <a:buChar char="•"/>
            </a:pPr>
            <a:r>
              <a:rPr lang="ru-RU" sz="1200" dirty="0" smtClean="0"/>
              <a:t>Срок </a:t>
            </a:r>
            <a:r>
              <a:rPr lang="ru-RU" sz="1200" dirty="0"/>
              <a:t>окупаемости инвестиционных вложений.</a:t>
            </a:r>
          </a:p>
          <a:p>
            <a:pPr lvl="0" fontAlgn="base">
              <a:buFont typeface="Arial" panose="020B0604020202020204" pitchFamily="34" charset="0"/>
              <a:buChar char="•"/>
            </a:pPr>
            <a:r>
              <a:rPr lang="ru-RU" sz="1200" dirty="0" smtClean="0"/>
              <a:t>Коэффициент </a:t>
            </a:r>
            <a:r>
              <a:rPr lang="ru-RU" sz="1200" dirty="0"/>
              <a:t>эффективности инвестиционных вложений</a:t>
            </a:r>
            <a:r>
              <a:rPr lang="ru-RU" sz="1200" dirty="0" smtClean="0"/>
              <a:t>.</a:t>
            </a:r>
          </a:p>
          <a:p>
            <a:pPr fontAlgn="base"/>
            <a:r>
              <a:rPr lang="ru-RU" sz="1200" b="1" dirty="0"/>
              <a:t>	</a:t>
            </a:r>
            <a:r>
              <a:rPr lang="ru-RU" sz="1200" b="1" dirty="0" smtClean="0"/>
              <a:t>Динамические</a:t>
            </a:r>
            <a:endParaRPr lang="ru-RU" sz="1200" dirty="0"/>
          </a:p>
          <a:p>
            <a:pPr lvl="0" fontAlgn="base">
              <a:buFont typeface="Arial" panose="020B0604020202020204" pitchFamily="34" charset="0"/>
              <a:buChar char="•"/>
            </a:pPr>
            <a:r>
              <a:rPr lang="ru-RU" sz="1200" dirty="0" smtClean="0"/>
              <a:t>чистый </a:t>
            </a:r>
            <a:r>
              <a:rPr lang="ru-RU" sz="1200" dirty="0"/>
              <a:t>дисконтированный доход. Он показывает рост капитала компании, и поэтому положительное значение данного показателя является весомым аргументом для принятия проекта. Если встает вопрос выбора между несколькими проектами, то решающим фактором как раз является большее значение данного показателя;</a:t>
            </a:r>
          </a:p>
          <a:p>
            <a:pPr lvl="0" fontAlgn="base">
              <a:buFont typeface="Arial" panose="020B0604020202020204" pitchFamily="34" charset="0"/>
              <a:buChar char="•"/>
            </a:pPr>
            <a:r>
              <a:rPr lang="ru-RU" sz="1200" dirty="0"/>
              <a:t>индекс рентабельности инвестиций. Расчет этого значения позволяет увидеть соотношение стоимости денежного притока и оттока в текущем периоде. При этом учитывается сумма первоначально вложенных инвестиционных средств. Проект следует принимать в том случае, если данный показатель имеет значение больше единицы;</a:t>
            </a:r>
          </a:p>
          <a:p>
            <a:pPr lvl="0" fontAlgn="base">
              <a:buFont typeface="Arial" panose="020B0604020202020204" pitchFamily="34" charset="0"/>
              <a:buChar char="•"/>
            </a:pPr>
            <a:r>
              <a:rPr lang="ru-RU" sz="1200" dirty="0"/>
              <a:t>внутренняя норма рентабельности. С помощью данного значения определяется максимально возможный уровень, до которого могут доходить расходы на реализацию всех стадий проекта;</a:t>
            </a:r>
          </a:p>
          <a:p>
            <a:pPr lvl="0" fontAlgn="base">
              <a:buFont typeface="Arial" panose="020B0604020202020204" pitchFamily="34" charset="0"/>
              <a:buChar char="•"/>
            </a:pPr>
            <a:r>
              <a:rPr lang="ru-RU" sz="1200" dirty="0"/>
              <a:t>модифицированная внутренняя норма рентабельности. На основании расчета данного показателя компания может выполнять реинвестирование в том случае, если в процессе реализации проекта происходил неоднократный отток финансовых ресурсов;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1200" dirty="0"/>
              <a:t>дисконтированный срок окупаемости инвестиций. </a:t>
            </a: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ДГТУ, кафедра "Экономика и менеджмент» г. Ростов-на-Дону, 2020 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D8330-35FC-4FD8-96F8-54739DFB142A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474820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Показатели оценки эффективности проекта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20686" y="3368634"/>
            <a:ext cx="9283926" cy="1405247"/>
          </a:xfrm>
        </p:spPr>
        <p:txBody>
          <a:bodyPr/>
          <a:lstStyle/>
          <a:p>
            <a:pPr lvl="0" fontAlgn="base"/>
            <a:r>
              <a:rPr lang="ru-RU" dirty="0"/>
              <a:t>отображающие финансовую и коммерческую </a:t>
            </a:r>
            <a:r>
              <a:rPr lang="ru-RU" dirty="0" smtClean="0"/>
              <a:t>результативность;</a:t>
            </a:r>
            <a:endParaRPr lang="ru-RU" dirty="0"/>
          </a:p>
          <a:p>
            <a:pPr lvl="0" fontAlgn="base"/>
            <a:r>
              <a:rPr lang="ru-RU" dirty="0"/>
              <a:t>отображающие бюджетную </a:t>
            </a:r>
            <a:r>
              <a:rPr lang="ru-RU" dirty="0" smtClean="0"/>
              <a:t>эффективность;</a:t>
            </a:r>
            <a:endParaRPr lang="ru-RU" dirty="0"/>
          </a:p>
          <a:p>
            <a:r>
              <a:rPr lang="ru-RU" dirty="0"/>
              <a:t>определяющие социально-экономические результаты</a:t>
            </a: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ДГТУ, кафедра "Экономика и менеджмент» г. Ростов-на-Дону, 2020 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D8330-35FC-4FD8-96F8-54739DFB142A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64269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экономическая эффективность </a:t>
            </a:r>
            <a:r>
              <a:rPr lang="ru-RU" dirty="0"/>
              <a:t>инвестиционных проектов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b="1" dirty="0"/>
              <a:t>Чистый приведенный эффект </a:t>
            </a:r>
            <a:endParaRPr lang="ru-RU" b="1" dirty="0" smtClean="0"/>
          </a:p>
          <a:p>
            <a:r>
              <a:rPr lang="ru-RU" b="1" smtClean="0"/>
              <a:t>Срок </a:t>
            </a:r>
            <a:r>
              <a:rPr lang="ru-RU" b="1" dirty="0"/>
              <a:t>окупаемости </a:t>
            </a:r>
            <a:endParaRPr lang="ru-RU" b="1" dirty="0" smtClean="0"/>
          </a:p>
          <a:p>
            <a:r>
              <a:rPr lang="ru-RU" b="1" dirty="0"/>
              <a:t>Внутренняя норма доходности, прибыли </a:t>
            </a:r>
            <a:endParaRPr lang="ru-RU" b="1" dirty="0" smtClean="0"/>
          </a:p>
          <a:p>
            <a:r>
              <a:rPr lang="ru-RU" b="1" dirty="0" smtClean="0"/>
              <a:t>Индекс </a:t>
            </a:r>
            <a:r>
              <a:rPr lang="ru-RU" b="1" dirty="0"/>
              <a:t>рентабельности </a:t>
            </a:r>
            <a:endParaRPr lang="ru-RU" b="1" dirty="0" smtClean="0"/>
          </a:p>
          <a:p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ДГТУ, кафедра "Экономика и менеджмент» г. Ростов-на-Дону, 2020 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D8330-35FC-4FD8-96F8-54739DFB142A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961600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7"/>
          <p:cNvSpPr txBox="1">
            <a:spLocks/>
          </p:cNvSpPr>
          <p:nvPr/>
        </p:nvSpPr>
        <p:spPr>
          <a:xfrm>
            <a:off x="2589213" y="2514600"/>
            <a:ext cx="8915399" cy="2262781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mtClean="0"/>
              <a:t>Благодарю за внимание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ДГТУ, кафедра "Экономика и менеджмент» г. Ростов-на-Дону, 2020 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D8330-35FC-4FD8-96F8-54739DFB142A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21769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Качество проекта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i="1" dirty="0" smtClean="0"/>
              <a:t>Качество</a:t>
            </a:r>
            <a:r>
              <a:rPr lang="ru-RU" dirty="0"/>
              <a:t> - это целостная совокупность характеристик объекта, относящихся к его способности удовлетворять установленные или предполагаемые потребности. Примеры качества: готовность, </a:t>
            </a:r>
            <a:r>
              <a:rPr lang="ru-RU" i="1" dirty="0"/>
              <a:t>безотказность</a:t>
            </a:r>
            <a:r>
              <a:rPr lang="ru-RU" dirty="0"/>
              <a:t>, </a:t>
            </a:r>
            <a:r>
              <a:rPr lang="ru-RU" i="1" dirty="0"/>
              <a:t>безопасность</a:t>
            </a:r>
            <a:r>
              <a:rPr lang="ru-RU" dirty="0"/>
              <a:t>, </a:t>
            </a:r>
            <a:r>
              <a:rPr lang="ru-RU" i="1" dirty="0"/>
              <a:t>надежность</a:t>
            </a:r>
            <a:r>
              <a:rPr lang="ru-RU" dirty="0"/>
              <a:t>.</a:t>
            </a:r>
          </a:p>
          <a:p>
            <a:r>
              <a:rPr lang="ru-RU" i="1" dirty="0"/>
              <a:t>Управление качеством (в рамках управления проектом)</a:t>
            </a:r>
            <a:r>
              <a:rPr lang="ru-RU" dirty="0"/>
              <a:t> - это система методов, средств и видов деятельности, направленных на выполнение требований участников проекта к качеству самого проекта и его продукции. </a:t>
            </a:r>
          </a:p>
          <a:p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ДГТУ, кафедра "Экономика и менеджмент» г. Ростов-на-Дону, 2020 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D8330-35FC-4FD8-96F8-54739DFB142A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72427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Главные  процессы </a:t>
            </a:r>
            <a:r>
              <a:rPr lang="ru-RU" dirty="0"/>
              <a:t>управления качеством </a:t>
            </a:r>
            <a:r>
              <a:rPr lang="ru-RU" dirty="0" smtClean="0"/>
              <a:t>проекта: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/>
              <a:t>Планирование качества</a:t>
            </a:r>
            <a:r>
              <a:rPr lang="ru-RU" dirty="0"/>
              <a:t> - определяет, какие стандарты качества относятся к проекту, какие требования предъявляются к качеству работ, и что необходимо сделать для их достижения.</a:t>
            </a:r>
          </a:p>
          <a:p>
            <a:r>
              <a:rPr lang="ru-RU" b="1" dirty="0" smtClean="0"/>
              <a:t>Обеспечение </a:t>
            </a:r>
            <a:r>
              <a:rPr lang="ru-RU" b="1" dirty="0"/>
              <a:t>качества</a:t>
            </a:r>
            <a:r>
              <a:rPr lang="ru-RU" dirty="0"/>
              <a:t> - оценивает общий ход проекта на регулярной основе для получения уверенности в том, что работы проект будут соответствовать установленным требованиям.</a:t>
            </a:r>
          </a:p>
          <a:p>
            <a:r>
              <a:rPr lang="ru-RU" b="1" dirty="0" smtClean="0"/>
              <a:t>Контроль </a:t>
            </a:r>
            <a:r>
              <a:rPr lang="ru-RU" b="1" dirty="0"/>
              <a:t>качества</a:t>
            </a:r>
            <a:r>
              <a:rPr lang="ru-RU" dirty="0"/>
              <a:t> выявление причин несоответствия качества выполненных работ, установленным стандартам, анализ выявленных причин и поиск путей устранения причин неудовлетворительного выполнения.</a:t>
            </a:r>
          </a:p>
          <a:p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ДГТУ, кафедра "Экономика и менеджмент» г. Ростов-на-Дону, 2020 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D8330-35FC-4FD8-96F8-54739DFB142A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57382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Стадии процесса управления качеством</a:t>
            </a: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ДГТУ, кафедра "Экономика и менеджмент» г. Ростов-на-Дону, 2020 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D8330-35FC-4FD8-96F8-54739DFB142A}" type="slidenum">
              <a:rPr lang="ru-RU" smtClean="0"/>
              <a:t>4</a:t>
            </a:fld>
            <a:endParaRPr lang="ru-RU"/>
          </a:p>
        </p:txBody>
      </p:sp>
      <p:pic>
        <p:nvPicPr>
          <p:cNvPr id="1026" name="Picture 2" descr="Стадии процесса управления качеством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3279" y="2289010"/>
            <a:ext cx="5905500" cy="2724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51729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ДГТУ, кафедра "Экономика и менеджмент» г. Ростов-на-Дону, 2020 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D8330-35FC-4FD8-96F8-54739DFB142A}" type="slidenum">
              <a:rPr lang="ru-RU" smtClean="0"/>
              <a:t>5</a:t>
            </a:fld>
            <a:endParaRPr lang="ru-RU"/>
          </a:p>
        </p:txBody>
      </p:sp>
      <p:pic>
        <p:nvPicPr>
          <p:cNvPr id="6" name="Объект 5" descr="http://ok-t.ru/studopediaru/baza4/2367315786804.files/image076.gif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1361" y="1330037"/>
            <a:ext cx="4529073" cy="458181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478435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3367" y="0"/>
            <a:ext cx="8911687" cy="1280890"/>
          </a:xfrm>
        </p:spPr>
        <p:txBody>
          <a:bodyPr/>
          <a:lstStyle/>
          <a:p>
            <a:r>
              <a:rPr lang="ru-RU" dirty="0"/>
              <a:t>Связь процессов управления качеством проекта</a:t>
            </a: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824246" y="6492875"/>
            <a:ext cx="7619999" cy="365125"/>
          </a:xfrm>
        </p:spPr>
        <p:txBody>
          <a:bodyPr/>
          <a:lstStyle/>
          <a:p>
            <a:r>
              <a:rPr lang="ru-RU" dirty="0" smtClean="0"/>
              <a:t>ДГТУ, кафедра "Экономика и менеджмент» г. Ростов-на-Дону, 2020 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D8330-35FC-4FD8-96F8-54739DFB142A}" type="slidenum">
              <a:rPr lang="ru-RU" smtClean="0"/>
              <a:t>6</a:t>
            </a:fld>
            <a:endParaRPr lang="ru-RU"/>
          </a:p>
        </p:txBody>
      </p:sp>
      <p:pic>
        <p:nvPicPr>
          <p:cNvPr id="2050" name="Picture 2" descr="Связь процессов управления качеством проекта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8441" y="1106008"/>
            <a:ext cx="6783075" cy="54729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715152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Контроль качества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Контроль качества включает наблюдение (мониторинг) за определенными результатами проекта с целью определения их соотнесения с установленными требованиями качества и установление способов устранения неудовлетворительных результатов. </a:t>
            </a: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ДГТУ, кафедра "Экономика и менеджмент» г. Ростов-на-Дону, 2020 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D8330-35FC-4FD8-96F8-54739DFB142A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8250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/>
              <a:t>Контрольные списки</a:t>
            </a:r>
            <a:r>
              <a:rPr lang="ru-RU" dirty="0"/>
              <a:t> для проверки управления проектом и отчетности (фрагмент)</a:t>
            </a: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ДГТУ, кафедра "Экономика и менеджмент» г. Ростов-на-Дону, 2020 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D8330-35FC-4FD8-96F8-54739DFB142A}" type="slidenum">
              <a:rPr lang="ru-RU" smtClean="0"/>
              <a:t>8</a:t>
            </a:fld>
            <a:endParaRPr lang="ru-RU"/>
          </a:p>
        </p:txBody>
      </p:sp>
      <p:graphicFrame>
        <p:nvGraphicFramePr>
          <p:cNvPr id="9" name="Объект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07324437"/>
              </p:ext>
            </p:extLst>
          </p:nvPr>
        </p:nvGraphicFramePr>
        <p:xfrm>
          <a:off x="2256312" y="2144513"/>
          <a:ext cx="9058296" cy="343688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11659">
                  <a:extLst>
                    <a:ext uri="{9D8B030D-6E8A-4147-A177-3AD203B41FA5}">
                      <a16:colId xmlns:a16="http://schemas.microsoft.com/office/drawing/2014/main" val="2290790506"/>
                    </a:ext>
                  </a:extLst>
                </a:gridCol>
                <a:gridCol w="4063920">
                  <a:extLst>
                    <a:ext uri="{9D8B030D-6E8A-4147-A177-3AD203B41FA5}">
                      <a16:colId xmlns:a16="http://schemas.microsoft.com/office/drawing/2014/main" val="919176279"/>
                    </a:ext>
                  </a:extLst>
                </a:gridCol>
                <a:gridCol w="1278960">
                  <a:extLst>
                    <a:ext uri="{9D8B030D-6E8A-4147-A177-3AD203B41FA5}">
                      <a16:colId xmlns:a16="http://schemas.microsoft.com/office/drawing/2014/main" val="3540991648"/>
                    </a:ext>
                  </a:extLst>
                </a:gridCol>
                <a:gridCol w="965253">
                  <a:extLst>
                    <a:ext uri="{9D8B030D-6E8A-4147-A177-3AD203B41FA5}">
                      <a16:colId xmlns:a16="http://schemas.microsoft.com/office/drawing/2014/main" val="2142445698"/>
                    </a:ext>
                  </a:extLst>
                </a:gridCol>
                <a:gridCol w="938504">
                  <a:extLst>
                    <a:ext uri="{9D8B030D-6E8A-4147-A177-3AD203B41FA5}">
                      <a16:colId xmlns:a16="http://schemas.microsoft.com/office/drawing/2014/main" val="3736800437"/>
                    </a:ext>
                  </a:extLst>
                </a:gridCol>
              </a:tblGrid>
              <a:tr h="29293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Этап проекта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Ожидаемый результат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Тип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Да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Нет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090872122"/>
                  </a:ext>
                </a:extLst>
              </a:tr>
              <a:tr h="621687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Анализ проекта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Наличие протоколов по анализу результатов каждой фазы проекта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Критический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ru-RU" sz="1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ru-RU" sz="1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69271929"/>
                  </a:ext>
                </a:extLst>
              </a:tr>
              <a:tr h="950292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Управление проектом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Документирование корректирующих действий по уменьшению нежелательных последствий отклонений по срокам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Серьезный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ru-RU" sz="1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ru-RU" sz="1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761373292"/>
                  </a:ext>
                </a:extLst>
              </a:tr>
              <a:tr h="621687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Управление проектом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Управление изменениями происходит в соответствии с утвержденной процедурой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Серьезный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ru-RU" sz="1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ru-RU" sz="1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865469919"/>
                  </a:ext>
                </a:extLst>
              </a:tr>
              <a:tr h="950292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Управление изменениями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Документирование всех запросов на изменение в соответствии с принятой формой и их сохранение в единой базе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Критический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ru-RU" sz="1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ru-RU" sz="18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4628659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185659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Результаты контроля качества </a:t>
            </a:r>
            <a:endParaRPr lang="ru-RU" dirty="0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</p:nvPr>
        </p:nvGraphicFramePr>
        <p:xfrm>
          <a:off x="2589213" y="3707257"/>
          <a:ext cx="8915400" cy="630936"/>
        </p:xfrm>
        <a:graphic>
          <a:graphicData uri="http://schemas.openxmlformats.org/drawingml/2006/table">
            <a:tbl>
              <a:tblPr firstRow="1" firstCol="1" bandRow="1"/>
              <a:tblGrid>
                <a:gridCol w="1783080">
                  <a:extLst>
                    <a:ext uri="{9D8B030D-6E8A-4147-A177-3AD203B41FA5}">
                      <a16:colId xmlns:a16="http://schemas.microsoft.com/office/drawing/2014/main" val="3392609502"/>
                    </a:ext>
                  </a:extLst>
                </a:gridCol>
                <a:gridCol w="1783080">
                  <a:extLst>
                    <a:ext uri="{9D8B030D-6E8A-4147-A177-3AD203B41FA5}">
                      <a16:colId xmlns:a16="http://schemas.microsoft.com/office/drawing/2014/main" val="1811428635"/>
                    </a:ext>
                  </a:extLst>
                </a:gridCol>
                <a:gridCol w="1783080">
                  <a:extLst>
                    <a:ext uri="{9D8B030D-6E8A-4147-A177-3AD203B41FA5}">
                      <a16:colId xmlns:a16="http://schemas.microsoft.com/office/drawing/2014/main" val="3590846591"/>
                    </a:ext>
                  </a:extLst>
                </a:gridCol>
                <a:gridCol w="1783080">
                  <a:extLst>
                    <a:ext uri="{9D8B030D-6E8A-4147-A177-3AD203B41FA5}">
                      <a16:colId xmlns:a16="http://schemas.microsoft.com/office/drawing/2014/main" val="2697997254"/>
                    </a:ext>
                  </a:extLst>
                </a:gridCol>
                <a:gridCol w="1783080">
                  <a:extLst>
                    <a:ext uri="{9D8B030D-6E8A-4147-A177-3AD203B41FA5}">
                      <a16:colId xmlns:a16="http://schemas.microsoft.com/office/drawing/2014/main" val="1776173424"/>
                    </a:ext>
                  </a:extLst>
                </a:gridCol>
              </a:tblGrid>
              <a:tr h="0">
                <a:tc gridSpan="5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Форма представления результатов контроля качества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2170274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№ п.п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Объект контроля качества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Дата замечания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Замечание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Автор замечания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25481270"/>
                  </a:ext>
                </a:extLst>
              </a:tr>
            </a:tbl>
          </a:graphicData>
        </a:graphic>
      </p:graphicFrame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ДГТУ, кафедра "Экономика и менеджмент» г. Ростов-на-Дону, 2020 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D8330-35FC-4FD8-96F8-54739DFB142A}" type="slidenum">
              <a:rPr lang="ru-RU" smtClean="0"/>
              <a:t>9</a:t>
            </a:fld>
            <a:endParaRPr lang="ru-RU"/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0" y="43934"/>
            <a:ext cx="457176" cy="369332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698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589211" y="1714401"/>
            <a:ext cx="8086705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26987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b="1" dirty="0">
                <a:solidFill>
                  <a:srgbClr val="000000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Tahoma" panose="020B0604030504040204" pitchFamily="34" charset="0"/>
              </a:rPr>
              <a:t>Результаты контроля качества</a:t>
            </a:r>
            <a:r>
              <a:rPr lang="ru-RU" altLang="ru-RU" dirty="0">
                <a:solidFill>
                  <a:srgbClr val="000000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Tahoma" panose="020B0604030504040204" pitchFamily="34" charset="0"/>
              </a:rPr>
              <a:t> - результат выполнения операций по контролю </a:t>
            </a:r>
            <a:r>
              <a:rPr lang="ru-RU" altLang="ru-RU" i="1" dirty="0">
                <a:solidFill>
                  <a:srgbClr val="000000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Tahoma" panose="020B0604030504040204" pitchFamily="34" charset="0"/>
              </a:rPr>
              <a:t>качества. Данные</a:t>
            </a:r>
            <a:r>
              <a:rPr lang="ru-RU" altLang="ru-RU" dirty="0">
                <a:solidFill>
                  <a:srgbClr val="000000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Tahoma" panose="020B0604030504040204" pitchFamily="34" charset="0"/>
              </a:rPr>
              <a:t> о результатах контроля передаются исполняющей организации для использования в процессе обеспечения качества, для повторной оценки и анализа стандартов качества. </a:t>
            </a:r>
            <a:endParaRPr lang="ru-RU" altLang="ru-RU" dirty="0" smtClean="0">
              <a:solidFill>
                <a:srgbClr val="000000"/>
              </a:solidFill>
              <a:latin typeface="Tahoma" panose="020B0604030504040204" pitchFamily="34" charset="0"/>
              <a:ea typeface="Times New Roman" panose="02020603050405020304" pitchFamily="18" charset="0"/>
              <a:cs typeface="Tahoma" panose="020B0604030504040204" pitchFamily="34" charset="0"/>
            </a:endParaRPr>
          </a:p>
          <a:p>
            <a:pPr lvl="0" indent="26987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dirty="0" smtClean="0">
                <a:solidFill>
                  <a:srgbClr val="000000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Tahoma" panose="020B0604030504040204" pitchFamily="34" charset="0"/>
              </a:rPr>
              <a:t>Пример </a:t>
            </a:r>
            <a:r>
              <a:rPr lang="ru-RU" altLang="ru-RU" dirty="0">
                <a:solidFill>
                  <a:srgbClr val="000000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Tahoma" panose="020B0604030504040204" pitchFamily="34" charset="0"/>
              </a:rPr>
              <a:t>формы представления результатов контроля качества приведен </a:t>
            </a:r>
            <a:r>
              <a:rPr lang="ru-RU" altLang="ru-RU" dirty="0">
                <a:latin typeface="Tahoma" panose="020B0604030504040204" pitchFamily="34" charset="0"/>
                <a:ea typeface="Times New Roman" panose="02020603050405020304" pitchFamily="18" charset="0"/>
                <a:cs typeface="Tahoma" panose="020B0604030504040204" pitchFamily="34" charset="0"/>
              </a:rPr>
              <a:t>в таблице </a:t>
            </a:r>
            <a:endParaRPr kumimoji="0" lang="ru-RU" altLang="ru-RU" sz="3200" b="0" i="0" strike="noStrike" cap="none" normalizeH="0" baseline="0" dirty="0" smtClean="0">
              <a:ln>
                <a:noFill/>
              </a:ln>
              <a:effectLst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7387738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53</TotalTime>
  <Words>499</Words>
  <Application>Microsoft Office PowerPoint</Application>
  <PresentationFormat>Широкоэкранный</PresentationFormat>
  <Paragraphs>98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1" baseType="lpstr">
      <vt:lpstr>Arial</vt:lpstr>
      <vt:lpstr>Calibri</vt:lpstr>
      <vt:lpstr>Century Gothic</vt:lpstr>
      <vt:lpstr>Tahoma</vt:lpstr>
      <vt:lpstr>Times New Roman</vt:lpstr>
      <vt:lpstr>Wingdings 3</vt:lpstr>
      <vt:lpstr>Легкий дым</vt:lpstr>
      <vt:lpstr>Управление качеством. Контроллинг. Отчетность Оценка эффективности </vt:lpstr>
      <vt:lpstr>Качество проекта</vt:lpstr>
      <vt:lpstr>Главные  процессы управления качеством проекта:</vt:lpstr>
      <vt:lpstr>Стадии процесса управления качеством</vt:lpstr>
      <vt:lpstr>Презентация PowerPoint</vt:lpstr>
      <vt:lpstr>Связь процессов управления качеством проекта</vt:lpstr>
      <vt:lpstr>Контроль качества </vt:lpstr>
      <vt:lpstr>Контрольные списки для проверки управления проектом и отчетности (фрагмент)</vt:lpstr>
      <vt:lpstr>Результаты контроля качества </vt:lpstr>
      <vt:lpstr>ОЦЕНКА ЭФФЕКТИВНОСТИ ПРОЕКТА </vt:lpstr>
      <vt:lpstr>Методы оценки эффективности проекта </vt:lpstr>
      <vt:lpstr>Показатели оценки эффективности проекта </vt:lpstr>
      <vt:lpstr>экономическая эффективность инвестиционных проектов 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Управление качеством. Контроллинг. Отчетность Оценка эффективности </dc:title>
  <dc:creator>Пользователь Windows</dc:creator>
  <cp:lastModifiedBy>Пользователь Windows</cp:lastModifiedBy>
  <cp:revision>5</cp:revision>
  <dcterms:created xsi:type="dcterms:W3CDTF">2020-08-18T10:53:44Z</dcterms:created>
  <dcterms:modified xsi:type="dcterms:W3CDTF">2020-08-18T11:47:22Z</dcterms:modified>
</cp:coreProperties>
</file>