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61" r:id="rId4"/>
    <p:sldId id="262" r:id="rId5"/>
    <p:sldId id="257" r:id="rId6"/>
    <p:sldId id="259" r:id="rId7"/>
    <p:sldId id="260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BE2E68-5204-459A-BC3E-431D971BBBB2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C3DDC-3015-45F5-A3D8-629E159893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733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830C-1EA6-4A78-99B3-D6DED574A5C9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B6EBBE6-31C3-45F2-8F7F-543B4BCEF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234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95C05-8990-4A99-AB62-2541A48AA413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B6EBBE6-31C3-45F2-8F7F-543B4BCEF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072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B591A-5645-440F-B41E-185AB715E310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B6EBBE6-31C3-45F2-8F7F-543B4BCEFB2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7856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5DAB8-7EAF-46D9-9FF8-6DBCBEB32D10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6EBBE6-31C3-45F2-8F7F-543B4BCEF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7152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43BA1-B3FE-48B1-A843-A3FFDCBD568B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6EBBE6-31C3-45F2-8F7F-543B4BCEFB2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17333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D3938-6F34-4085-ADB8-E6104BC9481E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6EBBE6-31C3-45F2-8F7F-543B4BCEF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123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07942-BD7F-4BD0-86EB-40F3C03EB5F5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EBBE6-31C3-45F2-8F7F-543B4BCEF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9669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DB34E-B64F-4266-A594-9E16BB913679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EBBE6-31C3-45F2-8F7F-543B4BCEF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464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76D6D-02BB-4F9E-8E44-760E87173B1B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EBBE6-31C3-45F2-8F7F-543B4BCEF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819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A6E7-3E08-4E3A-920B-41558A9250BC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B6EBBE6-31C3-45F2-8F7F-543B4BCEF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081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AE6DF-1544-4A43-B858-E34720EF8AAA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B6EBBE6-31C3-45F2-8F7F-543B4BCEF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04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C7B78-6463-4356-A06F-BA97D132ED66}" type="datetime1">
              <a:rPr lang="ru-RU" smtClean="0"/>
              <a:t>18.08.2020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B6EBBE6-31C3-45F2-8F7F-543B4BCEF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970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29981-63B8-435E-A0A8-CFD9FFDC091D}" type="datetime1">
              <a:rPr lang="ru-RU" smtClean="0"/>
              <a:t>18.08.2020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EBBE6-31C3-45F2-8F7F-543B4BCEF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810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A1C20-C349-4A3C-974D-2126AB079B2D}" type="datetime1">
              <a:rPr lang="ru-RU" smtClean="0"/>
              <a:t>18.08.2020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EBBE6-31C3-45F2-8F7F-543B4BCEF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005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8F50-72E7-49E3-8B8E-DCD66BE9B321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EBBE6-31C3-45F2-8F7F-543B4BCEF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395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A4133-CF8D-41DA-9FB4-32AB6BA2E00D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B6EBBE6-31C3-45F2-8F7F-543B4BCEF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342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4971E-2D1E-4FAE-970B-2C7D158F62A5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B6EBBE6-31C3-45F2-8F7F-543B4BCEFB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20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Управление </a:t>
            </a:r>
            <a:r>
              <a:rPr lang="en-US" dirty="0" smtClean="0"/>
              <a:t>STARTUP</a:t>
            </a:r>
            <a:r>
              <a:rPr lang="ru-RU" dirty="0" smtClean="0"/>
              <a:t> проектами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Тема </a:t>
            </a:r>
            <a:r>
              <a:rPr lang="ru-RU" dirty="0" smtClean="0"/>
              <a:t>8.</a:t>
            </a:r>
            <a:endParaRPr lang="ru-RU" dirty="0"/>
          </a:p>
          <a:p>
            <a:pPr algn="r"/>
            <a:endParaRPr lang="ru-RU" dirty="0"/>
          </a:p>
          <a:p>
            <a:pPr algn="r"/>
            <a:r>
              <a:rPr lang="ru-RU" dirty="0"/>
              <a:t>к.э.н., доцент Иванова Е.А.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EBBE6-31C3-45F2-8F7F-543B4BCEFB26}" type="slidenum">
              <a:rPr lang="ru-RU" smtClean="0"/>
              <a:t>1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ДГТУ, кафедра "Экономика и менеджмент»</a:t>
            </a:r>
          </a:p>
          <a:p>
            <a:r>
              <a:rPr lang="ru-RU" dirty="0"/>
              <a:t>г. Ростов-на-Дону, 2020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0932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СТАРТА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err="1"/>
              <a:t>Старта́п</a:t>
            </a:r>
            <a:r>
              <a:rPr lang="ru-RU" dirty="0"/>
              <a:t> (от англ. </a:t>
            </a:r>
            <a:r>
              <a:rPr lang="ru-RU" b="1" dirty="0" err="1"/>
              <a:t>startup</a:t>
            </a:r>
            <a:r>
              <a:rPr lang="ru-RU" dirty="0"/>
              <a:t> </a:t>
            </a:r>
            <a:r>
              <a:rPr lang="ru-RU" dirty="0" err="1"/>
              <a:t>company</a:t>
            </a:r>
            <a:r>
              <a:rPr lang="ru-RU" dirty="0"/>
              <a:t>, </a:t>
            </a:r>
            <a:r>
              <a:rPr lang="ru-RU" b="1" dirty="0" err="1"/>
              <a:t>startup</a:t>
            </a:r>
            <a:r>
              <a:rPr lang="ru-RU" dirty="0"/>
              <a:t>, букв. «стартующий») — кампания с короткой историей операционной деятельности. Термин впервые использован в журнале </a:t>
            </a:r>
            <a:r>
              <a:rPr lang="ru-RU" dirty="0" err="1"/>
              <a:t>Forbes</a:t>
            </a:r>
            <a:r>
              <a:rPr lang="ru-RU" dirty="0"/>
              <a:t> в августе 1976 года и </a:t>
            </a:r>
            <a:r>
              <a:rPr lang="ru-RU" dirty="0" err="1"/>
              <a:t>Business</a:t>
            </a:r>
            <a:r>
              <a:rPr lang="ru-RU" dirty="0"/>
              <a:t> </a:t>
            </a:r>
            <a:r>
              <a:rPr lang="ru-RU" dirty="0" err="1"/>
              <a:t>Week</a:t>
            </a:r>
            <a:r>
              <a:rPr lang="ru-RU" dirty="0"/>
              <a:t> в сентябре 1977 года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стартап</a:t>
            </a:r>
            <a:r>
              <a:rPr lang="ru-RU" dirty="0" smtClean="0"/>
              <a:t> </a:t>
            </a:r>
            <a:r>
              <a:rPr lang="ru-RU" dirty="0"/>
              <a:t>- это «акт начала или приведения событий в движение» (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act</a:t>
            </a:r>
            <a:r>
              <a:rPr lang="ru-RU" dirty="0"/>
              <a:t> </a:t>
            </a:r>
            <a:r>
              <a:rPr lang="ru-RU" dirty="0" err="1"/>
              <a:t>or</a:t>
            </a:r>
            <a:r>
              <a:rPr lang="ru-RU" dirty="0"/>
              <a:t> </a:t>
            </a:r>
            <a:r>
              <a:rPr lang="ru-RU" dirty="0" err="1"/>
              <a:t>an</a:t>
            </a:r>
            <a:r>
              <a:rPr lang="ru-RU" dirty="0"/>
              <a:t> </a:t>
            </a:r>
            <a:r>
              <a:rPr lang="ru-RU" dirty="0" err="1"/>
              <a:t>instance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setting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operation</a:t>
            </a:r>
            <a:r>
              <a:rPr lang="ru-RU" dirty="0"/>
              <a:t> </a:t>
            </a:r>
            <a:r>
              <a:rPr lang="ru-RU" dirty="0" err="1"/>
              <a:t>or</a:t>
            </a:r>
            <a:r>
              <a:rPr lang="ru-RU" dirty="0"/>
              <a:t> </a:t>
            </a:r>
            <a:r>
              <a:rPr lang="ru-RU" dirty="0" err="1"/>
              <a:t>motion</a:t>
            </a:r>
            <a:r>
              <a:rPr lang="ru-RU" dirty="0" smtClean="0"/>
              <a:t>).</a:t>
            </a:r>
            <a:r>
              <a:rPr lang="ru-RU" dirty="0"/>
              <a:t> </a:t>
            </a:r>
            <a:r>
              <a:rPr lang="ru-RU" sz="1500" i="1" dirty="0" smtClean="0"/>
              <a:t>словарь </a:t>
            </a:r>
            <a:r>
              <a:rPr lang="ru-RU" sz="1500" i="1" dirty="0" err="1"/>
              <a:t>Merriam-Webster</a:t>
            </a:r>
            <a:endParaRPr lang="ru-RU" sz="1500" i="1" dirty="0" smtClean="0"/>
          </a:p>
          <a:p>
            <a:r>
              <a:rPr lang="ru-RU" dirty="0" smtClean="0"/>
              <a:t> </a:t>
            </a:r>
            <a:r>
              <a:rPr lang="ru-RU" sz="1500" i="1" dirty="0" err="1"/>
              <a:t>The</a:t>
            </a:r>
            <a:r>
              <a:rPr lang="ru-RU" sz="1500" i="1" dirty="0"/>
              <a:t> </a:t>
            </a:r>
            <a:r>
              <a:rPr lang="ru-RU" sz="1500" i="1" dirty="0" err="1"/>
              <a:t>American</a:t>
            </a:r>
            <a:r>
              <a:rPr lang="ru-RU" sz="1500" i="1" dirty="0"/>
              <a:t> </a:t>
            </a:r>
            <a:r>
              <a:rPr lang="ru-RU" sz="1500" i="1" dirty="0" err="1"/>
              <a:t>Heritage</a:t>
            </a:r>
            <a:r>
              <a:rPr lang="ru-RU" sz="1500" i="1" dirty="0"/>
              <a:t> </a:t>
            </a:r>
            <a:r>
              <a:rPr lang="ru-RU" sz="1500" i="1" dirty="0" err="1"/>
              <a:t>Dictionary</a:t>
            </a:r>
            <a:r>
              <a:rPr lang="ru-RU" sz="1500" i="1" dirty="0"/>
              <a:t> </a:t>
            </a:r>
            <a:r>
              <a:rPr lang="ru-RU" dirty="0"/>
              <a:t>дает несколько иное определение - «это бизнес или начинание, которое недавно было приведено в действие» ( a </a:t>
            </a:r>
            <a:r>
              <a:rPr lang="ru-RU" dirty="0" err="1"/>
              <a:t>business</a:t>
            </a:r>
            <a:r>
              <a:rPr lang="ru-RU" dirty="0"/>
              <a:t> </a:t>
            </a:r>
            <a:r>
              <a:rPr lang="ru-RU" dirty="0" err="1"/>
              <a:t>or</a:t>
            </a:r>
            <a:r>
              <a:rPr lang="ru-RU" dirty="0"/>
              <a:t> </a:t>
            </a:r>
            <a:r>
              <a:rPr lang="ru-RU" dirty="0" err="1"/>
              <a:t>undertaking</a:t>
            </a:r>
            <a:r>
              <a:rPr lang="ru-RU" dirty="0"/>
              <a:t> </a:t>
            </a:r>
            <a:r>
              <a:rPr lang="ru-RU" dirty="0" err="1"/>
              <a:t>that</a:t>
            </a:r>
            <a:r>
              <a:rPr lang="ru-RU" dirty="0"/>
              <a:t> </a:t>
            </a:r>
            <a:r>
              <a:rPr lang="ru-RU" dirty="0" err="1"/>
              <a:t>has</a:t>
            </a:r>
            <a:r>
              <a:rPr lang="ru-RU" dirty="0"/>
              <a:t> </a:t>
            </a:r>
            <a:r>
              <a:rPr lang="ru-RU" dirty="0" err="1"/>
              <a:t>recently</a:t>
            </a:r>
            <a:r>
              <a:rPr lang="ru-RU" dirty="0"/>
              <a:t> </a:t>
            </a:r>
            <a:r>
              <a:rPr lang="ru-RU" dirty="0" err="1"/>
              <a:t>begun</a:t>
            </a:r>
            <a:r>
              <a:rPr lang="ru-RU" dirty="0"/>
              <a:t> </a:t>
            </a:r>
            <a:r>
              <a:rPr lang="ru-RU" dirty="0" err="1"/>
              <a:t>operation</a:t>
            </a:r>
            <a:r>
              <a:rPr lang="ru-RU" dirty="0"/>
              <a:t>.).</a:t>
            </a:r>
            <a:endParaRPr lang="ru-RU" dirty="0" smtClean="0"/>
          </a:p>
          <a:p>
            <a:r>
              <a:rPr lang="ru-RU" b="1" dirty="0" err="1" smtClean="0"/>
              <a:t>стартап</a:t>
            </a:r>
            <a:r>
              <a:rPr lang="ru-RU" b="1" dirty="0" smtClean="0"/>
              <a:t> </a:t>
            </a:r>
            <a:r>
              <a:rPr lang="ru-RU" b="1" dirty="0"/>
              <a:t>- это временный статус, который применяется ко всем бизнес-предприятиям, когда они ищут жизнеспособную бизнес-модель</a:t>
            </a:r>
            <a:r>
              <a:rPr lang="ru-RU" dirty="0"/>
              <a:t>. 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EBBE6-31C3-45F2-8F7F-543B4BCEFB2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935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Признаки   </a:t>
            </a:r>
            <a:r>
              <a:rPr lang="ru-RU" dirty="0" err="1" smtClean="0"/>
              <a:t>стартапа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2800" i="1" dirty="0" smtClean="0"/>
              <a:t>журнал </a:t>
            </a:r>
            <a:r>
              <a:rPr lang="ru-RU" sz="2800" i="1" dirty="0"/>
              <a:t>«</a:t>
            </a:r>
            <a:r>
              <a:rPr lang="ru-RU" sz="2800" i="1" dirty="0" err="1"/>
              <a:t>Forbes</a:t>
            </a:r>
            <a:r>
              <a:rPr lang="ru-RU" sz="2800" i="1" dirty="0"/>
              <a:t>»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err="1" smtClean="0"/>
              <a:t>Стартап</a:t>
            </a:r>
            <a:r>
              <a:rPr lang="ru-RU" dirty="0" smtClean="0"/>
              <a:t> </a:t>
            </a:r>
            <a:r>
              <a:rPr lang="ru-RU" dirty="0"/>
              <a:t>определяется его способностью быстро расти и масштабироваться без каких-либо географических </a:t>
            </a:r>
            <a:r>
              <a:rPr lang="ru-RU" dirty="0" smtClean="0"/>
              <a:t>ограничений</a:t>
            </a:r>
          </a:p>
          <a:p>
            <a:pPr lvl="0"/>
            <a:r>
              <a:rPr lang="ru-RU" dirty="0" err="1" smtClean="0"/>
              <a:t>Инновационность</a:t>
            </a:r>
            <a:r>
              <a:rPr lang="ru-RU" dirty="0" smtClean="0"/>
              <a:t> </a:t>
            </a:r>
            <a:r>
              <a:rPr lang="ru-RU" dirty="0"/>
              <a:t>идеи;</a:t>
            </a:r>
          </a:p>
          <a:p>
            <a:pPr lvl="0"/>
            <a:r>
              <a:rPr lang="ru-RU" dirty="0" err="1" smtClean="0"/>
              <a:t>собая</a:t>
            </a:r>
            <a:r>
              <a:rPr lang="ru-RU" dirty="0" smtClean="0"/>
              <a:t> </a:t>
            </a:r>
            <a:r>
              <a:rPr lang="ru-RU" dirty="0"/>
              <a:t>культура внутри компании, работники ощущают результат своих действий, движутся вместе с компанией к успеху. Но это возможно при наличии небольшой команды, отсюда критерий - в компании не должно быть больше 80 человек;</a:t>
            </a:r>
          </a:p>
          <a:p>
            <a:pPr lvl="0"/>
            <a:r>
              <a:rPr lang="ru-RU" dirty="0" smtClean="0"/>
              <a:t>Годовая </a:t>
            </a:r>
            <a:r>
              <a:rPr lang="ru-RU" dirty="0"/>
              <a:t>выручка лежит в пределах 20 млн. $;</a:t>
            </a:r>
          </a:p>
          <a:p>
            <a:pPr lvl="0"/>
            <a:r>
              <a:rPr lang="ru-RU" dirty="0" smtClean="0"/>
              <a:t>Основатели </a:t>
            </a:r>
            <a:r>
              <a:rPr lang="ru-RU" dirty="0"/>
              <a:t>находятся во главе компании и не потеряли контроль над своим проект, инвесторы не навязывают свое видение, </a:t>
            </a:r>
            <a:r>
              <a:rPr lang="ru-RU" dirty="0" err="1"/>
              <a:t>стартап</a:t>
            </a:r>
            <a:r>
              <a:rPr lang="ru-RU" dirty="0"/>
              <a:t> не был выкуплен крупной компанией.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EBBE6-31C3-45F2-8F7F-543B4BCEFB2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084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6301" y="624110"/>
            <a:ext cx="9628311" cy="12808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Признаки  </a:t>
            </a:r>
            <a:r>
              <a:rPr lang="ru-RU" dirty="0" err="1"/>
              <a:t>стартапа</a:t>
            </a:r>
            <a:r>
              <a:rPr lang="ru-RU" dirty="0"/>
              <a:t>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выделяемые </a:t>
            </a:r>
            <a:r>
              <a:rPr lang="ru-RU" dirty="0"/>
              <a:t>экспертами </a:t>
            </a:r>
            <a:r>
              <a:rPr lang="ru-RU" sz="3100" i="1" dirty="0"/>
              <a:t>«</a:t>
            </a:r>
            <a:r>
              <a:rPr lang="ru-RU" sz="3100" i="1" dirty="0" err="1"/>
              <a:t>Russian</a:t>
            </a:r>
            <a:r>
              <a:rPr lang="ru-RU" sz="3100" i="1" dirty="0"/>
              <a:t> </a:t>
            </a:r>
            <a:r>
              <a:rPr lang="ru-RU" sz="3100" i="1" dirty="0" err="1"/>
              <a:t>Startup</a:t>
            </a:r>
            <a:r>
              <a:rPr lang="ru-RU" sz="3100" i="1" dirty="0"/>
              <a:t> </a:t>
            </a:r>
            <a:r>
              <a:rPr lang="ru-RU" sz="3100" i="1" dirty="0" err="1"/>
              <a:t>Rating</a:t>
            </a:r>
            <a:r>
              <a:rPr lang="ru-RU" sz="3100" i="1" dirty="0"/>
              <a:t>»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Возраст </a:t>
            </a:r>
            <a:r>
              <a:rPr lang="ru-RU" dirty="0"/>
              <a:t>компании не превышает 6 лет;</a:t>
            </a:r>
          </a:p>
          <a:p>
            <a:pPr lvl="0"/>
            <a:r>
              <a:rPr lang="ru-RU" dirty="0" smtClean="0"/>
              <a:t>Способность </a:t>
            </a:r>
            <a:r>
              <a:rPr lang="ru-RU" dirty="0"/>
              <a:t>занять значительную долю рынка;</a:t>
            </a:r>
          </a:p>
          <a:p>
            <a:pPr lvl="0"/>
            <a:r>
              <a:rPr lang="ru-RU" dirty="0" smtClean="0"/>
              <a:t>Высокий </a:t>
            </a:r>
            <a:r>
              <a:rPr lang="ru-RU" dirty="0"/>
              <a:t>коммерческий потенциал проекта;</a:t>
            </a:r>
          </a:p>
          <a:p>
            <a:pPr lvl="0"/>
            <a:r>
              <a:rPr lang="ru-RU" dirty="0" smtClean="0"/>
              <a:t>В </a:t>
            </a:r>
            <a:r>
              <a:rPr lang="ru-RU" dirty="0"/>
              <a:t>штате не более 120 сотрудников;</a:t>
            </a:r>
          </a:p>
          <a:p>
            <a:pPr lvl="0"/>
            <a:r>
              <a:rPr lang="ru-RU" dirty="0"/>
              <a:t>С</a:t>
            </a:r>
            <a:r>
              <a:rPr lang="ru-RU" dirty="0" smtClean="0"/>
              <a:t>амостоятельность </a:t>
            </a:r>
            <a:r>
              <a:rPr lang="ru-RU" dirty="0"/>
              <a:t>компании в принятии решений.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EBBE6-31C3-45F2-8F7F-543B4BCEFB2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140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89808" y="742863"/>
            <a:ext cx="8911687" cy="1280890"/>
          </a:xfrm>
        </p:spPr>
        <p:txBody>
          <a:bodyPr/>
          <a:lstStyle/>
          <a:p>
            <a:r>
              <a:rPr lang="ru-RU" dirty="0"/>
              <a:t>3 кита успешного </a:t>
            </a:r>
            <a:r>
              <a:rPr lang="ru-RU" dirty="0" err="1"/>
              <a:t>стартапа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ru-RU" dirty="0"/>
              <a:t>создать продукт, удовлетворяющий потребности потребителей (и за который они готовы платить);</a:t>
            </a:r>
          </a:p>
          <a:p>
            <a:pPr lvl="0" fontAlgn="base"/>
            <a:r>
              <a:rPr lang="ru-RU" dirty="0"/>
              <a:t>убедиться, что Ваши клиенты довольны как продуктом, так и уровнем сервиса вашей компании;</a:t>
            </a:r>
          </a:p>
          <a:p>
            <a:r>
              <a:rPr lang="ru-RU" dirty="0"/>
              <a:t>собрать отличную команду</a:t>
            </a:r>
            <a:endParaRPr lang="ru-RU" dirty="0"/>
          </a:p>
        </p:txBody>
      </p:sp>
      <p:pic>
        <p:nvPicPr>
          <p:cNvPr id="1026" name="Picture 2" descr="бизнес и стартап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2547" y="4022411"/>
            <a:ext cx="4250170" cy="2795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EBBE6-31C3-45F2-8F7F-543B4BCEFB2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872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создать нужный продукт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Первое исследование потенциального спроса потребителей на продукт должно проводиться до разработки самого продукта. И не прекращаться до самого запуска! </a:t>
            </a:r>
            <a:endParaRPr lang="ru-RU" dirty="0" smtClean="0"/>
          </a:p>
          <a:p>
            <a:pPr lvl="0" fontAlgn="base"/>
            <a:r>
              <a:rPr lang="ru-RU" dirty="0"/>
              <a:t>Не прекращайте исследовать предпочтения потребителей и будьте гибкими. Если Вы уже начали работу над созданием продукта, определились с характеристиками/дизайном/бизнес-моделью, и в какой-то момент выяснили новые существенные пожелания потребителей – постарайтесь по возможности учесть их в разработке своего продукта.</a:t>
            </a:r>
          </a:p>
          <a:p>
            <a:r>
              <a:rPr lang="ru-RU" dirty="0"/>
              <a:t>Не пытайтесь угодить всем. Если Вы будете учитывать советы, пожелания и подсказки каждого из потенциальных потребителей – Вы никогда не выпустите свой продукт на рынок.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EBBE6-31C3-45F2-8F7F-543B4BCEFB2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975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Принципы  формирования </a:t>
            </a:r>
            <a:r>
              <a:rPr lang="ru-RU" dirty="0"/>
              <a:t>первой команды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fontAlgn="base"/>
            <a:r>
              <a:rPr lang="ru-RU" dirty="0"/>
              <a:t>Нанимайте мотивированных людей, тех, кто разделяет идеологию Вашей компании, заинтересован в Вашем продукте и нацелен на развитие бизнеса в том направлении, которое Вы определили. </a:t>
            </a:r>
            <a:endParaRPr lang="ru-RU" dirty="0" smtClean="0"/>
          </a:p>
          <a:p>
            <a:pPr lvl="0" fontAlgn="base"/>
            <a:r>
              <a:rPr lang="ru-RU" dirty="0" smtClean="0"/>
              <a:t>Нанимайте </a:t>
            </a:r>
            <a:r>
              <a:rPr lang="ru-RU" dirty="0"/>
              <a:t>только тех людей, которые могут справляться со своей работой лучше, чем Вы.</a:t>
            </a:r>
          </a:p>
          <a:p>
            <a:pPr lvl="0" fontAlgn="base"/>
            <a:r>
              <a:rPr lang="ru-RU" dirty="0"/>
              <a:t>Ищите позитивных людей, которые могут эффективно общаться и работать в команде.</a:t>
            </a:r>
          </a:p>
          <a:p>
            <a:pPr lvl="0" fontAlgn="base"/>
            <a:r>
              <a:rPr lang="ru-RU" dirty="0"/>
              <a:t>Четко обозначайте задачи и круг обязанностей каждого сотрудника.</a:t>
            </a:r>
          </a:p>
          <a:p>
            <a:pPr lvl="0" fontAlgn="base"/>
            <a:r>
              <a:rPr lang="ru-RU" dirty="0"/>
              <a:t>Доверяйте сотрудникам делать их работу. Не занимайтесь </a:t>
            </a:r>
            <a:r>
              <a:rPr lang="ru-RU" dirty="0" err="1"/>
              <a:t>микроменеджментом</a:t>
            </a:r>
            <a:r>
              <a:rPr lang="ru-RU" dirty="0"/>
              <a:t>.</a:t>
            </a:r>
          </a:p>
          <a:p>
            <a:pPr lvl="0" fontAlgn="base"/>
            <a:r>
              <a:rPr lang="ru-RU" dirty="0"/>
              <a:t>Не держите неэффективных сотрудников и не затягивайте с увольнением тех, кто не справляется с возложенными задачами. Это будет разрушать настрой и снижать планку всей команды.</a:t>
            </a:r>
          </a:p>
          <a:p>
            <a:r>
              <a:rPr lang="ru-RU" dirty="0"/>
              <a:t>Сохраняйте дистанцию и субординацию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EBBE6-31C3-45F2-8F7F-543B4BCEFB2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650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Идеи для </a:t>
            </a:r>
            <a:r>
              <a:rPr lang="ru-RU" dirty="0" err="1"/>
              <a:t>стартапа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4436" y="1413164"/>
            <a:ext cx="9260176" cy="449805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Робототехника – технологии и продукты, способные облегчить повседневный труд человека. Например, роботы используются для уборки супермаркетов, при выполнении работы на ферме, роботы-пылесосы и другие.</a:t>
            </a:r>
          </a:p>
          <a:p>
            <a:pPr lvl="0"/>
            <a:r>
              <a:rPr lang="ru-RU" dirty="0"/>
              <a:t>Энергетика – поиск новых ресурсов и способов получения безопасного и дешевого топлива будет всегда в цене.</a:t>
            </a:r>
          </a:p>
          <a:p>
            <a:pPr lvl="0"/>
            <a:r>
              <a:rPr lang="ru-RU" dirty="0"/>
              <a:t>Медицина – новые методы лечения, свежие разработки медицинской техники, лекарственных средств, которые доступны широкому кругу потребителей.</a:t>
            </a:r>
          </a:p>
          <a:p>
            <a:pPr lvl="0"/>
            <a:r>
              <a:rPr lang="ru-RU" dirty="0"/>
              <a:t>Информационные технологии – создание «программ-помощников» для врачей, спасателей и других профессий.</a:t>
            </a:r>
          </a:p>
          <a:p>
            <a:pPr lvl="0"/>
            <a:r>
              <a:rPr lang="ru-RU" dirty="0"/>
              <a:t>Сфера финансов – среди пользователей ценятся различные сервисы, облегчающие ежемесячные платежи, анализирующие бюджет и способствующие приумножению активов.</a:t>
            </a:r>
          </a:p>
          <a:p>
            <a:pPr lvl="0"/>
            <a:r>
              <a:rPr lang="ru-RU" dirty="0"/>
              <a:t>Средства связи –  свежие предложения для дешевого и качественного обмена информацией.</a:t>
            </a:r>
          </a:p>
          <a:p>
            <a:pPr lvl="0"/>
            <a:r>
              <a:rPr lang="ru-RU" dirty="0"/>
              <a:t>Питание и экологические проекты – человечество всегда будут интересовать качественные продукты питания, а также необычные решения для сельского хозяйства.</a:t>
            </a:r>
          </a:p>
          <a:p>
            <a:pPr lvl="0"/>
            <a:r>
              <a:rPr lang="ru-RU" dirty="0"/>
              <a:t>Образовательные программы – инновации в сфере обучения, новейшие разработки для качественного обучения и простого запоминания материала.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EBBE6-31C3-45F2-8F7F-543B4BCEFB2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205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7"/>
          <p:cNvSpPr txBox="1">
            <a:spLocks/>
          </p:cNvSpPr>
          <p:nvPr/>
        </p:nvSpPr>
        <p:spPr>
          <a:xfrm>
            <a:off x="2589213" y="2514600"/>
            <a:ext cx="8915399" cy="2262781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mtClean="0"/>
              <a:t>Благодарю за внимание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EBBE6-31C3-45F2-8F7F-543B4BCEFB2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31623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</TotalTime>
  <Words>621</Words>
  <Application>Microsoft Office PowerPoint</Application>
  <PresentationFormat>Широкоэкранный</PresentationFormat>
  <Paragraphs>66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Wingdings 3</vt:lpstr>
      <vt:lpstr>Легкий дым</vt:lpstr>
      <vt:lpstr>Управление STARTUP проектами</vt:lpstr>
      <vt:lpstr>ПОНЯТИЕ СТАРТА</vt:lpstr>
      <vt:lpstr>Признаки   стартапа  журнал «Forbes»</vt:lpstr>
      <vt:lpstr>Признаки  стартапа,  выделяемые экспертами «Russian Startup Rating»</vt:lpstr>
      <vt:lpstr>3 кита успешного стартапа</vt:lpstr>
      <vt:lpstr>Как создать нужный продукт </vt:lpstr>
      <vt:lpstr>Принципы  формирования первой команды</vt:lpstr>
      <vt:lpstr>Идеи для стартапа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STARTUP проектами</dc:title>
  <dc:creator>Пользователь Windows</dc:creator>
  <cp:lastModifiedBy>Пользователь Windows</cp:lastModifiedBy>
  <cp:revision>3</cp:revision>
  <dcterms:created xsi:type="dcterms:W3CDTF">2020-08-18T11:48:31Z</dcterms:created>
  <dcterms:modified xsi:type="dcterms:W3CDTF">2020-08-18T12:09:32Z</dcterms:modified>
</cp:coreProperties>
</file>