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57" r:id="rId4"/>
    <p:sldId id="258" r:id="rId5"/>
    <p:sldId id="266" r:id="rId6"/>
    <p:sldId id="267" r:id="rId7"/>
    <p:sldId id="268" r:id="rId8"/>
    <p:sldId id="270" r:id="rId9"/>
    <p:sldId id="259" r:id="rId10"/>
    <p:sldId id="265" r:id="rId11"/>
    <p:sldId id="264" r:id="rId12"/>
    <p:sldId id="263" r:id="rId13"/>
    <p:sldId id="262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3F46F-3448-4E7C-9580-988154CFCB7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35A49-93DA-4334-9D12-2D21258D6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58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74BA-9470-439A-A498-3CFCD25A07AF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7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13B27-3E8C-43CF-9DCD-044A27F50BD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64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128-3335-4694-A416-1CACE98BE55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845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DBD89-B932-4A94-AC6B-AA415E59E413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2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C78C-0B07-4D0C-AFEE-6B551B4816DB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5356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C33E7-5D94-4E02-9CFA-AB3EA101DADE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35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4428-937C-40B0-9C0D-44F6B0D2273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52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8E23-3DF9-4D9B-A5AB-208E9B2B7CB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1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7461-05C0-4FE2-BBBD-7149A44869A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7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613B-F606-4639-9B6F-C2C37140AEDF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3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F12F-55F8-454D-8DDB-6151CE39B7B7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67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BEA3B-1EB4-4EC1-8729-72E6DCC9F360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52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8-8E53-4379-B204-DD7CC6D4A842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7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7496-5860-4F72-AC27-B366B6BC2FE7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4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51868-01C7-4FFE-B0A5-ABA63FC61124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8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D9A8-BBE7-4122-BCFD-B083AE2ED0B5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414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C847E-69DE-4017-ACD5-5A7FD4E8ECA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464597-6F2E-4B7F-BE73-999A476D2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5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58193" y="1056904"/>
            <a:ext cx="9046420" cy="37204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</a:t>
            </a:r>
            <a:r>
              <a:rPr lang="ru-RU" dirty="0"/>
              <a:t>проекта и взаимосвязи в ней. </a:t>
            </a:r>
            <a:r>
              <a:rPr lang="ru-RU" dirty="0" smtClean="0"/>
              <a:t>Коммуникационные </a:t>
            </a:r>
            <a:r>
              <a:rPr lang="ru-RU" dirty="0"/>
              <a:t>составляющие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4.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589212" y="6317672"/>
            <a:ext cx="7619999" cy="540327"/>
          </a:xfrm>
        </p:spPr>
        <p:txBody>
          <a:bodyPr/>
          <a:lstStyle/>
          <a:p>
            <a:r>
              <a:rPr lang="ru-RU" dirty="0"/>
              <a:t>ДГТУ, кафедра "Экономика и менеджмент»</a:t>
            </a:r>
          </a:p>
          <a:p>
            <a:r>
              <a:rPr lang="ru-RU" dirty="0"/>
              <a:t>г. Ростов-на-Дону, </a:t>
            </a:r>
            <a:r>
              <a:rPr lang="ru-RU" dirty="0" smtClean="0"/>
              <a:t>2020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76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029" y="147337"/>
            <a:ext cx="8911687" cy="1280890"/>
          </a:xfrm>
        </p:spPr>
        <p:txBody>
          <a:bodyPr/>
          <a:lstStyle/>
          <a:p>
            <a:r>
              <a:rPr lang="ru-RU" dirty="0"/>
              <a:t>Каналы коммуникаций и их воздействие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466872" y="6325813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10</a:t>
            </a:fld>
            <a:endParaRPr lang="ru-RU"/>
          </a:p>
        </p:txBody>
      </p:sp>
      <p:pic>
        <p:nvPicPr>
          <p:cNvPr id="1026" name="Picture 2" descr="Каналы коммуникаций и их воздейств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986" y="1589795"/>
            <a:ext cx="6412675" cy="528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342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9777" y="147337"/>
            <a:ext cx="8911687" cy="1280890"/>
          </a:xfrm>
        </p:spPr>
        <p:txBody>
          <a:bodyPr/>
          <a:lstStyle/>
          <a:p>
            <a:r>
              <a:rPr lang="ru-RU" dirty="0"/>
              <a:t>Организационные коммуникации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055" y="1254826"/>
            <a:ext cx="9104607" cy="4587834"/>
          </a:xfrm>
        </p:spPr>
        <p:txBody>
          <a:bodyPr>
            <a:normAutofit/>
          </a:bodyPr>
          <a:lstStyle/>
          <a:p>
            <a:r>
              <a:rPr lang="ru-RU" dirty="0"/>
              <a:t>Организационные коммуникации - это процесс, с помощью которого руководители развивают систему предоставления информации и передачи сведений большому количеству людей внутри организации и отдельным индивидуумам и институтам за ее пределами. </a:t>
            </a:r>
            <a:endParaRPr lang="ru-RU" dirty="0" smtClean="0"/>
          </a:p>
          <a:p>
            <a:r>
              <a:rPr lang="ru-RU" dirty="0" smtClean="0"/>
              <a:t>Внешние коммуникации - информационное </a:t>
            </a:r>
            <a:r>
              <a:rPr lang="ru-RU" dirty="0"/>
              <a:t>взаимодействие с внешней </a:t>
            </a:r>
            <a:r>
              <a:rPr lang="ru-RU" dirty="0" smtClean="0"/>
              <a:t>средой: средства </a:t>
            </a:r>
            <a:r>
              <a:rPr lang="ru-RU" dirty="0"/>
              <a:t>массовой информации, органы государственного регулирования и т.п.</a:t>
            </a:r>
          </a:p>
          <a:p>
            <a:r>
              <a:rPr lang="ru-RU" dirty="0"/>
              <a:t>К внутренним относятся вертикальные и горизонтальные коммуникации.</a:t>
            </a:r>
          </a:p>
          <a:p>
            <a:r>
              <a:rPr lang="ru-RU" dirty="0"/>
              <a:t>К горизонтальным относятся коммуникации между подразделениями одного уровня управления (отделы, службы, подразделения).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Коммуникации по вертикали (между уровнями управления) подразделяются на коммуникации по нисходящей (от руководителя к исполнителю) и восходящей линии.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8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типы невербальной коммуникации: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</a:t>
            </a:r>
            <a:r>
              <a:rPr lang="ru-RU" dirty="0"/>
              <a:t>движения тела (жесты, выражения лица, глаз, прикосновения, позы);</a:t>
            </a:r>
          </a:p>
          <a:p>
            <a:r>
              <a:rPr lang="ru-RU" dirty="0" smtClean="0"/>
              <a:t>- </a:t>
            </a:r>
            <a:r>
              <a:rPr lang="ru-RU" dirty="0"/>
              <a:t>личные физические качества (строение тела, вес, рост, запах тела и пр.);</a:t>
            </a:r>
          </a:p>
          <a:p>
            <a:r>
              <a:rPr lang="ru-RU" dirty="0" smtClean="0"/>
              <a:t>- </a:t>
            </a:r>
            <a:r>
              <a:rPr lang="ru-RU" dirty="0"/>
              <a:t>использование среды (способ использования и ощущения внешнего окружения, манеры помещения себя в среде, дистанционная близость в общении, чувство "своей" и "чужой" территории и др.);</a:t>
            </a:r>
          </a:p>
          <a:p>
            <a:r>
              <a:rPr lang="ru-RU" dirty="0" smtClean="0"/>
              <a:t>- </a:t>
            </a:r>
            <a:r>
              <a:rPr lang="ru-RU" dirty="0"/>
              <a:t>физическая среда (дизайн помещения, мебели и других объектов, декорации, чистота и опрятность, освещенность, шум и пр.);</a:t>
            </a:r>
          </a:p>
          <a:p>
            <a:r>
              <a:rPr lang="ru-RU" dirty="0" smtClean="0"/>
              <a:t>- </a:t>
            </a:r>
            <a:r>
              <a:rPr lang="ru-RU" dirty="0"/>
              <a:t>время (опоздания, ранний приход, склонность заставлять ждать себя, культура времени, соотношение времени и статуса);</a:t>
            </a:r>
          </a:p>
          <a:p>
            <a:r>
              <a:rPr lang="ru-RU" dirty="0" smtClean="0"/>
              <a:t>- </a:t>
            </a:r>
            <a:r>
              <a:rPr lang="ru-RU" dirty="0"/>
              <a:t>специфика речи (качества голоса, грамотность, частота речи, дикция, засоренность речи, смех, зевание и пр.).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25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помех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Личностные барьеры </a:t>
            </a:r>
            <a:endParaRPr lang="ru-RU" dirty="0" smtClean="0"/>
          </a:p>
          <a:p>
            <a:r>
              <a:rPr lang="ru-RU" dirty="0" smtClean="0"/>
              <a:t>Языковые </a:t>
            </a:r>
            <a:r>
              <a:rPr lang="ru-RU" dirty="0"/>
              <a:t>барьеры </a:t>
            </a:r>
            <a:endParaRPr lang="ru-RU" dirty="0" smtClean="0"/>
          </a:p>
          <a:p>
            <a:r>
              <a:rPr lang="ru-RU" dirty="0" smtClean="0"/>
              <a:t>Организационные </a:t>
            </a:r>
            <a:r>
              <a:rPr lang="ru-RU" dirty="0"/>
              <a:t>барьеры </a:t>
            </a:r>
            <a:endParaRPr lang="ru-RU" dirty="0" smtClean="0"/>
          </a:p>
          <a:p>
            <a:r>
              <a:rPr lang="ru-RU" dirty="0" smtClean="0"/>
              <a:t>Различие </a:t>
            </a:r>
            <a:r>
              <a:rPr lang="ru-RU" dirty="0"/>
              <a:t>в </a:t>
            </a:r>
            <a:r>
              <a:rPr lang="ru-RU" dirty="0" smtClean="0"/>
              <a:t>статусе</a:t>
            </a:r>
          </a:p>
          <a:p>
            <a:r>
              <a:rPr lang="ru-RU" dirty="0" smtClean="0"/>
              <a:t>Культурные </a:t>
            </a:r>
            <a:r>
              <a:rPr lang="ru-RU" dirty="0"/>
              <a:t>барьеры </a:t>
            </a:r>
            <a:endParaRPr lang="ru-RU" dirty="0" smtClean="0"/>
          </a:p>
          <a:p>
            <a:r>
              <a:rPr lang="ru-RU" dirty="0" smtClean="0"/>
              <a:t>Временные </a:t>
            </a:r>
            <a:r>
              <a:rPr lang="ru-RU" dirty="0"/>
              <a:t>барьеры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3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917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162" y="32989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Понятие термина и особенности работы в команде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7553" y="1436914"/>
            <a:ext cx="9557059" cy="44743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Команда </a:t>
            </a:r>
            <a:r>
              <a:rPr lang="ru-RU" dirty="0"/>
              <a:t>проекта – группа специалистов, которые работают непосредственно над осуществлением инициативы и подчиняются проектному </a:t>
            </a:r>
            <a:r>
              <a:rPr lang="ru-RU" dirty="0" smtClean="0"/>
              <a:t>менеджеру</a:t>
            </a:r>
          </a:p>
          <a:p>
            <a:r>
              <a:rPr lang="ru-RU" b="1" dirty="0"/>
              <a:t>Особенности деятельности </a:t>
            </a:r>
            <a:r>
              <a:rPr lang="ru-RU" b="1" dirty="0" smtClean="0"/>
              <a:t>команды</a:t>
            </a:r>
          </a:p>
          <a:p>
            <a:pPr>
              <a:buFontTx/>
              <a:buChar char="-"/>
            </a:pPr>
            <a:r>
              <a:rPr lang="ru-RU" i="1" dirty="0" smtClean="0"/>
              <a:t>каждый </a:t>
            </a:r>
            <a:r>
              <a:rPr lang="ru-RU" i="1" dirty="0"/>
              <a:t>настроен на решение проектного задания и несет ответственность за общий конечный результат;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члены </a:t>
            </a:r>
            <a:r>
              <a:rPr lang="ru-RU" i="1" dirty="0"/>
              <a:t>коллектива кооперируются в своей работе, много общаются, вместе обучаются</a:t>
            </a:r>
            <a:r>
              <a:rPr lang="ru-RU" i="1" dirty="0" smtClean="0"/>
              <a:t>;</a:t>
            </a:r>
          </a:p>
          <a:p>
            <a:pPr>
              <a:buFontTx/>
              <a:buChar char="-"/>
            </a:pPr>
            <a:r>
              <a:rPr lang="ru-RU" i="1" dirty="0" smtClean="0"/>
              <a:t> </a:t>
            </a:r>
            <a:r>
              <a:rPr lang="ru-RU" i="1" dirty="0"/>
              <a:t>в результате синергии</a:t>
            </a:r>
            <a:r>
              <a:rPr lang="ru-RU" dirty="0"/>
              <a:t> на выходе получается итог, больший, чем сумма результатов каждого участника.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эффективное </a:t>
            </a:r>
            <a:r>
              <a:rPr lang="ru-RU" i="1" dirty="0"/>
              <a:t>решение проблем, возникающих на стыке компетенций;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рациональное </a:t>
            </a:r>
            <a:r>
              <a:rPr lang="ru-RU" i="1" dirty="0"/>
              <a:t>распределение ролей;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благоприятный </a:t>
            </a:r>
            <a:r>
              <a:rPr lang="ru-RU" i="1" dirty="0"/>
              <a:t>психологический климат в коллективе, взаимная поддержка;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облегченный </a:t>
            </a:r>
            <a:r>
              <a:rPr lang="ru-RU" i="1" dirty="0"/>
              <a:t>доступ к необходимой информации;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мобильность </a:t>
            </a:r>
            <a:r>
              <a:rPr lang="ru-RU" i="1" dirty="0"/>
              <a:t>при принятии решений, учет всех мнений, внутренних и внешних факторов; </a:t>
            </a:r>
            <a:endParaRPr lang="ru-RU" i="1" dirty="0" smtClean="0"/>
          </a:p>
          <a:p>
            <a:pPr>
              <a:buFontTx/>
              <a:buChar char="-"/>
            </a:pPr>
            <a:r>
              <a:rPr lang="ru-RU" i="1" dirty="0" smtClean="0"/>
              <a:t>выявление </a:t>
            </a:r>
            <a:r>
              <a:rPr lang="ru-RU" i="1" dirty="0"/>
              <a:t>ошибок и оперативное их устранение.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491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79169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Упрощенная схема взаимодействия в проектной 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96734" y="6492875"/>
            <a:ext cx="7619999" cy="365125"/>
          </a:xfrm>
        </p:spPr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3</a:t>
            </a:fld>
            <a:endParaRPr lang="ru-RU"/>
          </a:p>
        </p:txBody>
      </p:sp>
      <p:pic>
        <p:nvPicPr>
          <p:cNvPr id="8" name="Объект 7" descr="схема взаимодействия в проект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205" y="1045028"/>
            <a:ext cx="6519552" cy="52488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5440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Диагностические вопросы-установки</a:t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определения состава команды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 smtClean="0"/>
              <a:t>Однозначны </a:t>
            </a:r>
            <a:r>
              <a:rPr lang="ru-RU" dirty="0"/>
              <a:t>ли формулировки задач, которые следует предложить потенциальным исполнителям?</a:t>
            </a:r>
          </a:p>
          <a:p>
            <a:pPr lvl="0" fontAlgn="base"/>
            <a:r>
              <a:rPr lang="ru-RU" dirty="0"/>
              <a:t>Какие роли потребуется установить в команде, чтобы все задачи и мероприятия получили по ответственному ресурсу?</a:t>
            </a:r>
          </a:p>
          <a:p>
            <a:pPr lvl="0" fontAlgn="base"/>
            <a:r>
              <a:rPr lang="ru-RU" dirty="0"/>
              <a:t>Какими навыками и опытом должен владеть участник-претендент?</a:t>
            </a:r>
          </a:p>
          <a:p>
            <a:pPr lvl="0" fontAlgn="base"/>
            <a:r>
              <a:rPr lang="ru-RU" dirty="0"/>
              <a:t>Какие функции и задачи допустимо предложить претенденту при включении в команду?</a:t>
            </a:r>
          </a:p>
          <a:p>
            <a:pPr lvl="0" fontAlgn="base"/>
            <a:r>
              <a:rPr lang="ru-RU" dirty="0"/>
              <a:t>Какие основные черты характера, </a:t>
            </a:r>
            <a:r>
              <a:rPr lang="ru-RU" dirty="0" err="1"/>
              <a:t>психотип</a:t>
            </a:r>
            <a:r>
              <a:rPr lang="ru-RU" dirty="0"/>
              <a:t> и ценностные ориентации исполнителей являются предпочтительными?</a:t>
            </a:r>
          </a:p>
          <a:p>
            <a:pPr lvl="0" fontAlgn="base"/>
            <a:r>
              <a:rPr lang="ru-RU" dirty="0"/>
              <a:t>Какую загруженность и бюджет времени можно предположить для участия исполнителя?</a:t>
            </a:r>
          </a:p>
          <a:p>
            <a:pPr lvl="0" fontAlgn="base"/>
            <a:r>
              <a:rPr lang="ru-RU" dirty="0"/>
              <a:t>Достаточно ли число кандидатов на исполнение задач для обеспечения минимального уровня конкурентной среды между потенциальными участниками группы?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4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5256" y="191650"/>
            <a:ext cx="8911687" cy="1280890"/>
          </a:xfrm>
        </p:spPr>
        <p:txBody>
          <a:bodyPr/>
          <a:lstStyle/>
          <a:p>
            <a:r>
              <a:rPr lang="ru-RU" dirty="0"/>
              <a:t>Пример организационной структуры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5</a:t>
            </a:fld>
            <a:endParaRPr lang="ru-RU"/>
          </a:p>
        </p:txBody>
      </p:sp>
      <p:pic>
        <p:nvPicPr>
          <p:cNvPr id="2050" name="Picture 2" descr="Пример организационной структуры проект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188" y="1472540"/>
            <a:ext cx="6927824" cy="443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3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525" y="99972"/>
            <a:ext cx="8911687" cy="1280890"/>
          </a:xfrm>
        </p:spPr>
        <p:txBody>
          <a:bodyPr/>
          <a:lstStyle/>
          <a:p>
            <a:r>
              <a:rPr lang="ru-RU" dirty="0"/>
              <a:t>Матрица ответственности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2556" y="1152907"/>
            <a:ext cx="9462056" cy="475831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Перечислить основные работы проекта</a:t>
            </a:r>
            <a:r>
              <a:rPr lang="ru-RU" dirty="0" smtClean="0"/>
              <a:t>. По </a:t>
            </a:r>
            <a:r>
              <a:rPr lang="ru-RU" dirty="0"/>
              <a:t>вертикали в матрице отражаются только основные работы проекта (не ниже уровня 2-3 </a:t>
            </a:r>
            <a:r>
              <a:rPr lang="ru-RU" i="1" dirty="0"/>
              <a:t>ИСР</a:t>
            </a:r>
            <a:r>
              <a:rPr lang="ru-RU" dirty="0"/>
              <a:t>), но с достаточной степенью детализации для обеспечения возможности указывать разные роли, необходимые для выполнения этих работ. Когда речь идет о крупных проектах и программах, может возникнуть необходимость разработать несколько </a:t>
            </a:r>
            <a:r>
              <a:rPr lang="ru-RU" i="1" dirty="0"/>
              <a:t>матриц ответственности</a:t>
            </a:r>
            <a:r>
              <a:rPr lang="ru-RU" dirty="0"/>
              <a:t> с различной степенью детализации.</a:t>
            </a:r>
          </a:p>
          <a:p>
            <a:r>
              <a:rPr lang="ru-RU" dirty="0"/>
              <a:t>Перечислить группы/роли внутри проектной команды</a:t>
            </a:r>
            <a:r>
              <a:rPr lang="ru-RU" dirty="0" smtClean="0"/>
              <a:t>. По </a:t>
            </a:r>
            <a:r>
              <a:rPr lang="ru-RU" dirty="0"/>
              <a:t>горизонтали в матрице перечисляются группы/ роли внутри проектной команды. Обратите внимание на то, что в </a:t>
            </a:r>
            <a:r>
              <a:rPr lang="ru-RU" i="1" dirty="0"/>
              <a:t>матрице ответственности</a:t>
            </a:r>
            <a:r>
              <a:rPr lang="ru-RU" dirty="0"/>
              <a:t> группы/роли, а не имена и фамилии отдельных членов коллектива. Персональное закрепление проектных работ производится позднее, на этапе разработки </a:t>
            </a:r>
            <a:r>
              <a:rPr lang="ru-RU" i="1" dirty="0"/>
              <a:t>расписания проекта</a:t>
            </a:r>
            <a:r>
              <a:rPr lang="ru-RU" dirty="0"/>
              <a:t>.</a:t>
            </a:r>
          </a:p>
          <a:p>
            <a:r>
              <a:rPr lang="ru-RU" dirty="0"/>
              <a:t>Закодировать </a:t>
            </a:r>
            <a:r>
              <a:rPr lang="ru-RU" i="1" dirty="0"/>
              <a:t>матрицу ответственности</a:t>
            </a:r>
            <a:r>
              <a:rPr lang="ru-RU" dirty="0" smtClean="0"/>
              <a:t>. С </a:t>
            </a:r>
            <a:r>
              <a:rPr lang="ru-RU" dirty="0"/>
              <a:t>помощью кодов в ячейках на пересечении соответствующих столбцов с ролями и строк с работами проекта указать степень участия, формальные </a:t>
            </a:r>
            <a:r>
              <a:rPr lang="ru-RU" i="1" dirty="0"/>
              <a:t>полномочия</a:t>
            </a:r>
            <a:r>
              <a:rPr lang="ru-RU" dirty="0"/>
              <a:t> и распределение ответственности за выполнение каждой операции. Четкое указание разных уровней формальных </a:t>
            </a:r>
            <a:r>
              <a:rPr lang="ru-RU" i="1" dirty="0"/>
              <a:t>полномочий</a:t>
            </a:r>
            <a:r>
              <a:rPr lang="ru-RU" dirty="0"/>
              <a:t> бывает особенно полезно в ситуации, когда множество членов проектной команды желает предъявить особые требования к проекту.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2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2899" y="147337"/>
            <a:ext cx="8911687" cy="1280890"/>
          </a:xfrm>
        </p:spPr>
        <p:txBody>
          <a:bodyPr/>
          <a:lstStyle/>
          <a:p>
            <a:r>
              <a:rPr lang="ru-RU" dirty="0"/>
              <a:t>Условные обозначения </a:t>
            </a:r>
            <a:r>
              <a:rPr lang="ru-RU" i="1" dirty="0"/>
              <a:t>матрицы ответственности</a:t>
            </a:r>
            <a:r>
              <a:rPr lang="ru-RU" dirty="0"/>
              <a:t> (RACI)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116889"/>
              </p:ext>
            </p:extLst>
          </p:nvPr>
        </p:nvGraphicFramePr>
        <p:xfrm>
          <a:off x="2375065" y="1733797"/>
          <a:ext cx="7061337" cy="3964077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353779">
                  <a:extLst>
                    <a:ext uri="{9D8B030D-6E8A-4147-A177-3AD203B41FA5}">
                      <a16:colId xmlns:a16="http://schemas.microsoft.com/office/drawing/2014/main" val="299891415"/>
                    </a:ext>
                  </a:extLst>
                </a:gridCol>
                <a:gridCol w="2353779">
                  <a:extLst>
                    <a:ext uri="{9D8B030D-6E8A-4147-A177-3AD203B41FA5}">
                      <a16:colId xmlns:a16="http://schemas.microsoft.com/office/drawing/2014/main" val="1348306794"/>
                    </a:ext>
                  </a:extLst>
                </a:gridCol>
                <a:gridCol w="2353779">
                  <a:extLst>
                    <a:ext uri="{9D8B030D-6E8A-4147-A177-3AD203B41FA5}">
                      <a16:colId xmlns:a16="http://schemas.microsoft.com/office/drawing/2014/main" val="1999048603"/>
                    </a:ext>
                  </a:extLst>
                </a:gridCol>
              </a:tblGrid>
              <a:tr h="181065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Обозначение</a:t>
                      </a:r>
                    </a:p>
                  </a:txBody>
                  <a:tcPr marL="10211" marR="10211" marT="10211" marB="102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Расшифровка</a:t>
                      </a:r>
                    </a:p>
                  </a:txBody>
                  <a:tcPr marL="10211" marR="10211" marT="10211" marB="102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Описание</a:t>
                      </a:r>
                    </a:p>
                  </a:txBody>
                  <a:tcPr marL="10211" marR="10211" marT="10211" marB="10211" anchor="ctr"/>
                </a:tc>
                <a:extLst>
                  <a:ext uri="{0D108BD9-81ED-4DB2-BD59-A6C34878D82A}">
                    <a16:rowId xmlns:a16="http://schemas.microsoft.com/office/drawing/2014/main" val="4151170151"/>
                  </a:ext>
                </a:extLst>
              </a:tr>
              <a:tr h="1099812"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Исп. (</a:t>
                      </a:r>
                      <a:r>
                        <a:rPr lang="en-US" sz="1000">
                          <a:effectLst/>
                        </a:rPr>
                        <a:t>R)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Исполнитель (</a:t>
                      </a:r>
                      <a:r>
                        <a:rPr lang="en-US" sz="1000">
                          <a:effectLst/>
                        </a:rPr>
                        <a:t>Responsible)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Несет ответственность за непосредственное исполнение задачи. К каждой задаче должно быть приписано не менее одного исполнителя</a:t>
                      </a:r>
                    </a:p>
                  </a:txBody>
                  <a:tcPr marL="10211" marR="10211" marT="10211" marB="10211"/>
                </a:tc>
                <a:extLst>
                  <a:ext uri="{0D108BD9-81ED-4DB2-BD59-A6C34878D82A}">
                    <a16:rowId xmlns:a16="http://schemas.microsoft.com/office/drawing/2014/main" val="1148603585"/>
                  </a:ext>
                </a:extLst>
              </a:tr>
              <a:tr h="1099812"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Утв. (</a:t>
                      </a:r>
                      <a:r>
                        <a:rPr lang="en-US" sz="1000">
                          <a:effectLst/>
                        </a:rPr>
                        <a:t>A)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Утверждающий (</a:t>
                      </a:r>
                      <a:r>
                        <a:rPr lang="en-US" sz="1000">
                          <a:effectLst/>
                        </a:rPr>
                        <a:t>Accountable)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Отвечает за конечный результат перед вышестоящим руководством. На каждую работу должен быть назначен строго один подотчетный</a:t>
                      </a:r>
                    </a:p>
                  </a:txBody>
                  <a:tcPr marL="10211" marR="10211" marT="10211" marB="10211"/>
                </a:tc>
                <a:extLst>
                  <a:ext uri="{0D108BD9-81ED-4DB2-BD59-A6C34878D82A}">
                    <a16:rowId xmlns:a16="http://schemas.microsoft.com/office/drawing/2014/main" val="3628976900"/>
                  </a:ext>
                </a:extLst>
              </a:tr>
              <a:tr h="791694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C</a:t>
                      </a:r>
                      <a:r>
                        <a:rPr lang="ru-RU" sz="1000">
                          <a:effectLst/>
                        </a:rPr>
                        <a:t>огл. (</a:t>
                      </a:r>
                      <a:r>
                        <a:rPr lang="en-US" sz="1000">
                          <a:effectLst/>
                        </a:rPr>
                        <a:t>C)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Согласующий (</a:t>
                      </a:r>
                      <a:r>
                        <a:rPr lang="en-US" sz="1000">
                          <a:effectLst/>
                        </a:rPr>
                        <a:t>Consulted)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Согласует принимаемые решения, взаимодействие с ним носит двусторонний характер</a:t>
                      </a:r>
                    </a:p>
                  </a:txBody>
                  <a:tcPr marL="10211" marR="10211" marT="10211" marB="10211"/>
                </a:tc>
                <a:extLst>
                  <a:ext uri="{0D108BD9-81ED-4DB2-BD59-A6C34878D82A}">
                    <a16:rowId xmlns:a16="http://schemas.microsoft.com/office/drawing/2014/main" val="1305636670"/>
                  </a:ext>
                </a:extLst>
              </a:tr>
              <a:tr h="791694"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Н. (</a:t>
                      </a:r>
                      <a:r>
                        <a:rPr lang="en-US" sz="1000">
                          <a:effectLst/>
                        </a:rPr>
                        <a:t>I)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Наблюдатель (</a:t>
                      </a:r>
                      <a:r>
                        <a:rPr lang="en-US" sz="1000">
                          <a:effectLst/>
                        </a:rPr>
                        <a:t>Informed)</a:t>
                      </a:r>
                    </a:p>
                  </a:txBody>
                  <a:tcPr marL="10211" marR="10211" marT="10211" marB="10211"/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Его информируют об уже принятом решении, взаимодействие с ним носит односторонний характер</a:t>
                      </a:r>
                    </a:p>
                  </a:txBody>
                  <a:tcPr marL="10211" marR="10211" marT="10211" marB="10211"/>
                </a:tc>
                <a:extLst>
                  <a:ext uri="{0D108BD9-81ED-4DB2-BD59-A6C34878D82A}">
                    <a16:rowId xmlns:a16="http://schemas.microsoft.com/office/drawing/2014/main" val="7847150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720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53638" y="6492875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80036"/>
              </p:ext>
            </p:extLst>
          </p:nvPr>
        </p:nvGraphicFramePr>
        <p:xfrm>
          <a:off x="1733798" y="9265"/>
          <a:ext cx="9237413" cy="6391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4479">
                  <a:extLst>
                    <a:ext uri="{9D8B030D-6E8A-4147-A177-3AD203B41FA5}">
                      <a16:colId xmlns:a16="http://schemas.microsoft.com/office/drawing/2014/main" val="1686859741"/>
                    </a:ext>
                  </a:extLst>
                </a:gridCol>
                <a:gridCol w="995721">
                  <a:extLst>
                    <a:ext uri="{9D8B030D-6E8A-4147-A177-3AD203B41FA5}">
                      <a16:colId xmlns:a16="http://schemas.microsoft.com/office/drawing/2014/main" val="789626488"/>
                    </a:ext>
                  </a:extLst>
                </a:gridCol>
                <a:gridCol w="959731">
                  <a:extLst>
                    <a:ext uri="{9D8B030D-6E8A-4147-A177-3AD203B41FA5}">
                      <a16:colId xmlns:a16="http://schemas.microsoft.com/office/drawing/2014/main" val="3410726448"/>
                    </a:ext>
                  </a:extLst>
                </a:gridCol>
                <a:gridCol w="959731">
                  <a:extLst>
                    <a:ext uri="{9D8B030D-6E8A-4147-A177-3AD203B41FA5}">
                      <a16:colId xmlns:a16="http://schemas.microsoft.com/office/drawing/2014/main" val="56657396"/>
                    </a:ext>
                  </a:extLst>
                </a:gridCol>
                <a:gridCol w="887751">
                  <a:extLst>
                    <a:ext uri="{9D8B030D-6E8A-4147-A177-3AD203B41FA5}">
                      <a16:colId xmlns:a16="http://schemas.microsoft.com/office/drawing/2014/main" val="3381690712"/>
                    </a:ext>
                  </a:extLst>
                </a:gridCol>
              </a:tblGrid>
              <a:tr h="15115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Распределение функциональных обязанностей команды управления проектом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21550"/>
                  </a:ext>
                </a:extLst>
              </a:tr>
              <a:tr h="316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Функциональные обязанности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Куратор проекта (Спонсор)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Руководитель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Архитектор системы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Администратор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374206460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Планирование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296468070"/>
                  </a:ext>
                </a:extLst>
              </a:tr>
              <a:tr h="15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Разработка и периодическая актуализация плана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186186023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Утверждение плана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613508756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командой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4203757995"/>
                  </a:ext>
                </a:extLst>
              </a:tr>
              <a:tr h="15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Назначение сотрудника на роль Руководителя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316245276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Формирование команды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146341280"/>
                  </a:ext>
                </a:extLst>
              </a:tr>
              <a:tr h="327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 квалификационных требова ний и состава рабочих групп специалистов по функциональности ИС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391718728"/>
                  </a:ext>
                </a:extLst>
              </a:tr>
              <a:tr h="232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выделения необходимых ресурсов для выполнения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764805994"/>
                  </a:ext>
                </a:extLst>
              </a:tr>
              <a:tr h="15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Непосредственное руководство Командой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841576909"/>
                  </a:ext>
                </a:extLst>
              </a:tr>
              <a:tr h="20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Формирование предложений по стимулированию Команды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382752373"/>
                  </a:ext>
                </a:extLst>
              </a:tr>
              <a:tr h="152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стимулирования Команды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571275624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выполнения работ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708543328"/>
                  </a:ext>
                </a:extLst>
              </a:tr>
              <a:tr h="406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взаимодействия с Заказчиком и обеспечение всех необходимых коммуникационных связей с другими участниками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46323422"/>
                  </a:ext>
                </a:extLst>
              </a:tr>
              <a:tr h="457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подготовки, согласования и утверждения всей технической документации, необходимой для создания ИС в рамках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507368868"/>
                  </a:ext>
                </a:extLst>
              </a:tr>
              <a:tr h="3164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Организация, проведение и документирование процедур передачи Заказчику разработанной ИС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3677372095"/>
                  </a:ext>
                </a:extLst>
              </a:tr>
              <a:tr h="355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Рассмотрение и утверждение регламентирующих документов, необходимых для организации и выполнения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898483665"/>
                  </a:ext>
                </a:extLst>
              </a:tr>
              <a:tr h="421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Ведение организационно-распорядительной и отчетной документации. Поддержание в актуальном состоянии списка команды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346168088"/>
                  </a:ext>
                </a:extLst>
              </a:tr>
              <a:tr h="232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команды проекта необходимыми информационными материалами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845526441"/>
                  </a:ext>
                </a:extLst>
              </a:tr>
              <a:tr h="253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Материально-техническое и хозяйственное обеспечение команды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136797402"/>
                  </a:ext>
                </a:extLst>
              </a:tr>
              <a:tr h="151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Контроль хода выполнения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4160468693"/>
                  </a:ext>
                </a:extLst>
              </a:tr>
              <a:tr h="232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и проведение совещаний по обсуждению хода работ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571414645"/>
                  </a:ext>
                </a:extLst>
              </a:tr>
              <a:tr h="20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и предоставление Куратору отчетов о ходе работ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1126053150"/>
                  </a:ext>
                </a:extLst>
              </a:tr>
              <a:tr h="185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Получение и анализ сводной отчетности о ходе реализации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3002802027"/>
                  </a:ext>
                </a:extLst>
              </a:tr>
              <a:tr h="279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Контроль соответствия результатов проекта Техническому заданию на разработку ИС</a:t>
                      </a:r>
                      <a:endParaRPr lang="ru-RU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2691751145"/>
                  </a:ext>
                </a:extLst>
              </a:tr>
              <a:tr h="232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Согласование фактических трудозатрат специалистов при исполнении проекта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303" marR="12303" marT="0" marB="0"/>
                </a:tc>
                <a:extLst>
                  <a:ext uri="{0D108BD9-81ED-4DB2-BD59-A6C34878D82A}">
                    <a16:rowId xmlns:a16="http://schemas.microsoft.com/office/drawing/2014/main" val="3478459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9063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Коммуникационная составляющая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Коммуникация (от лат. </a:t>
            </a:r>
            <a:r>
              <a:rPr lang="ru-RU" dirty="0" err="1"/>
              <a:t>сommunicatio</a:t>
            </a:r>
            <a:r>
              <a:rPr lang="ru-RU" dirty="0"/>
              <a:t> - "общее", "разделяемое всеми") в широком смысле - обмен информацией между индивидами посредством общей системы символов. </a:t>
            </a:r>
            <a:endParaRPr lang="ru-RU" dirty="0" smtClean="0"/>
          </a:p>
          <a:p>
            <a:r>
              <a:rPr lang="ru-RU" dirty="0" smtClean="0"/>
              <a:t>Этапы процесса коммуникации:</a:t>
            </a:r>
          </a:p>
          <a:p>
            <a:pPr>
              <a:buAutoNum type="arabicParenR"/>
            </a:pPr>
            <a:r>
              <a:rPr lang="ru-RU" dirty="0" smtClean="0"/>
              <a:t>зарождение </a:t>
            </a:r>
            <a:r>
              <a:rPr lang="ru-RU" dirty="0"/>
              <a:t>идеи</a:t>
            </a:r>
            <a:r>
              <a:rPr lang="ru-RU" dirty="0" smtClean="0"/>
              <a:t>;</a:t>
            </a:r>
          </a:p>
          <a:p>
            <a:pPr>
              <a:buAutoNum type="arabicParenR"/>
            </a:pPr>
            <a:r>
              <a:rPr lang="ru-RU" dirty="0" smtClean="0"/>
              <a:t> кодирование </a:t>
            </a:r>
            <a:r>
              <a:rPr lang="ru-RU" dirty="0"/>
              <a:t>и выбор канала;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передача </a:t>
            </a:r>
            <a:r>
              <a:rPr lang="ru-RU" dirty="0"/>
              <a:t>сообщения</a:t>
            </a:r>
            <a:r>
              <a:rPr lang="ru-RU" dirty="0" smtClean="0"/>
              <a:t>;</a:t>
            </a:r>
          </a:p>
          <a:p>
            <a:pPr>
              <a:buAutoNum type="arabicParenR"/>
            </a:pPr>
            <a:r>
              <a:rPr lang="ru-RU" dirty="0" smtClean="0"/>
              <a:t>декодирование </a:t>
            </a:r>
            <a:r>
              <a:rPr lang="ru-RU" dirty="0"/>
              <a:t>(интерпретация сообщения);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обратная </a:t>
            </a:r>
            <a:r>
              <a:rPr lang="ru-RU" dirty="0"/>
              <a:t>связь;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"</a:t>
            </a:r>
            <a:r>
              <a:rPr lang="ru-RU" dirty="0"/>
              <a:t>шум"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4597-6F2E-4B7F-BE73-999A476D25D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98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1030</Words>
  <Application>Microsoft Office PowerPoint</Application>
  <PresentationFormat>Широкоэкранный</PresentationFormat>
  <Paragraphs>161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Легкий дым</vt:lpstr>
      <vt:lpstr>Команда проекта и взаимосвязи в ней. Коммуникационные составляющие проекта </vt:lpstr>
      <vt:lpstr>Понятие термина и особенности работы в команде </vt:lpstr>
      <vt:lpstr>Упрощенная схема взаимодействия в проектной деятельности </vt:lpstr>
      <vt:lpstr>Диагностические вопросы-установки для определения состава команды </vt:lpstr>
      <vt:lpstr>Пример организационной структуры проекта</vt:lpstr>
      <vt:lpstr>Матрица ответственности проекта </vt:lpstr>
      <vt:lpstr>Условные обозначения матрицы ответственности (RACI)</vt:lpstr>
      <vt:lpstr>Презентация PowerPoint</vt:lpstr>
      <vt:lpstr>Коммуникационная составляющая проекта</vt:lpstr>
      <vt:lpstr>Каналы коммуникаций и их воздействие</vt:lpstr>
      <vt:lpstr>Организационные коммуникации</vt:lpstr>
      <vt:lpstr>Основные типы невербальной коммуникации: </vt:lpstr>
      <vt:lpstr>Источники помех 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Команда проекта и взаимосвязи в ней. Коммуникационные составляющие проекта </dc:title>
  <dc:creator>Пользователь Windows</dc:creator>
  <cp:lastModifiedBy>Пользователь Windows</cp:lastModifiedBy>
  <cp:revision>10</cp:revision>
  <dcterms:created xsi:type="dcterms:W3CDTF">2020-08-18T08:10:19Z</dcterms:created>
  <dcterms:modified xsi:type="dcterms:W3CDTF">2020-08-18T11:22:25Z</dcterms:modified>
</cp:coreProperties>
</file>