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63" r:id="rId10"/>
    <p:sldId id="265" r:id="rId11"/>
    <p:sldId id="268" r:id="rId12"/>
    <p:sldId id="266" r:id="rId13"/>
    <p:sldId id="269" r:id="rId14"/>
    <p:sldId id="270" r:id="rId15"/>
    <p:sldId id="273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15FE39-5384-4290-8D55-89DE168E59C2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17759-573A-4AE5-A36C-E336AC3D32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910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940F7-00C5-43DF-BC9C-A0474E6AA7B5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06F30EF-443C-4595-B921-1898D84C8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907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12DCF-231D-4C44-AEAE-2BD1A1CA3B6C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06F30EF-443C-4595-B921-1898D84C8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408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A6FE5-EEBB-4F07-BE82-77AA4592BB46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06F30EF-443C-4595-B921-1898D84C832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578351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0878D-32F8-4413-9245-007A8402F842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06F30EF-443C-4595-B921-1898D84C8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8521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1707F-81F7-48DA-AA24-8DF1737BFB0F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06F30EF-443C-4595-B921-1898D84C832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70302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F3C82-4954-4112-BAD0-C07CBD22B483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06F30EF-443C-4595-B921-1898D84C8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2682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91A8E-EFA1-44F8-8F86-5B1E1832521D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F30EF-443C-4595-B921-1898D84C8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6519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A6AB-9B4D-4DAF-980E-C38068278EEB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F30EF-443C-4595-B921-1898D84C8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425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537B8-7D2F-40B2-9131-AE29E6569142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F30EF-443C-4595-B921-1898D84C8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309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38A2E-0BEE-4CEA-AA34-FDC38F088D78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06F30EF-443C-4595-B921-1898D84C8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41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EDD19-0B05-4F34-9D27-E14B70EF9E69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06F30EF-443C-4595-B921-1898D84C8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689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6CDBD-A14D-486E-B6AE-FB7B3DFF4385}" type="datetime1">
              <a:rPr lang="ru-RU" smtClean="0"/>
              <a:t>18.08.2020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06F30EF-443C-4595-B921-1898D84C8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118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6FBD6-5062-4DA1-ABEC-9453DD5DFD2F}" type="datetime1">
              <a:rPr lang="ru-RU" smtClean="0"/>
              <a:t>18.08.2020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F30EF-443C-4595-B921-1898D84C8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890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67866-3520-4715-8ABB-9B20FFDFAA82}" type="datetime1">
              <a:rPr lang="ru-RU" smtClean="0"/>
              <a:t>18.08.2020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F30EF-443C-4595-B921-1898D84C8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706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46E2D-F076-4109-A6C6-FD31B5AB1341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F30EF-443C-4595-B921-1898D84C8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027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93BD0-1858-4BEA-8039-D0F71A635B68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06F30EF-443C-4595-B921-1898D84C8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412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8E6AA6-C737-4516-8474-FE01ED1B4C29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06F30EF-443C-4595-B921-1898D84C8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967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>Управление </a:t>
            </a:r>
            <a:r>
              <a:rPr lang="ru-RU" dirty="0"/>
              <a:t>рисками и изменениями в проекте</a:t>
            </a:r>
            <a:br>
              <a:rPr lang="ru-RU" dirty="0"/>
            </a:b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l"/>
            <a:r>
              <a:rPr lang="ru-RU" dirty="0" smtClean="0"/>
              <a:t>Тема 1.</a:t>
            </a:r>
          </a:p>
          <a:p>
            <a:pPr algn="r"/>
            <a:endParaRPr lang="ru-RU" dirty="0" smtClean="0"/>
          </a:p>
          <a:p>
            <a:pPr algn="r"/>
            <a:r>
              <a:rPr lang="ru-RU" dirty="0" smtClean="0"/>
              <a:t>к.э.н., доцент Иванова Е.А.</a:t>
            </a:r>
          </a:p>
          <a:p>
            <a:endParaRPr lang="ru-RU" dirty="0"/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2589213" y="4777379"/>
            <a:ext cx="8915399" cy="1126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11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589212" y="6135808"/>
            <a:ext cx="7619999" cy="365125"/>
          </a:xfrm>
        </p:spPr>
        <p:txBody>
          <a:bodyPr/>
          <a:lstStyle/>
          <a:p>
            <a:r>
              <a:rPr lang="ru-RU" dirty="0" smtClean="0"/>
              <a:t>ДГТУ, кафедра "Экономика и менеджмент»</a:t>
            </a:r>
          </a:p>
          <a:p>
            <a:r>
              <a:rPr lang="ru-RU" dirty="0" smtClean="0"/>
              <a:t>г. Ростов-на-Дону, 2020</a:t>
            </a:r>
            <a:endParaRPr lang="ru-RU" dirty="0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F30EF-443C-4595-B921-1898D84C832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4607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Качественный анализ рисков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группе «Рынок и потребители» собираются вопросы о наличии неудовлетворённых потребностей потребителей, о тенденциях развития рынка и о том, будет ли рынок вообще развиваться. </a:t>
            </a:r>
          </a:p>
          <a:p>
            <a:r>
              <a:rPr lang="ru-RU" dirty="0"/>
              <a:t>В группе «Конкуренты» оценивается возможность конкурентов повлиять на ситуацию. </a:t>
            </a:r>
          </a:p>
          <a:p>
            <a:r>
              <a:rPr lang="ru-RU" dirty="0"/>
              <a:t>В группе «Возможности компании» задаются вопросы о маркетинговой и торговой компетенции и т. д. 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F30EF-443C-4595-B921-1898D84C832E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5848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4781" y="787782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dirty="0"/>
              <a:t>Количественный анализ рисков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1068" y="3238006"/>
            <a:ext cx="8915400" cy="3777622"/>
          </a:xfrm>
        </p:spPr>
        <p:txBody>
          <a:bodyPr/>
          <a:lstStyle/>
          <a:p>
            <a:r>
              <a:rPr lang="ru-RU" dirty="0"/>
              <a:t>Анализ </a:t>
            </a:r>
            <a:r>
              <a:rPr lang="ru-RU" dirty="0" smtClean="0"/>
              <a:t>чувствительности</a:t>
            </a:r>
          </a:p>
          <a:p>
            <a:r>
              <a:rPr lang="ru-RU" dirty="0"/>
              <a:t>Сценарный </a:t>
            </a:r>
            <a:r>
              <a:rPr lang="ru-RU" dirty="0" smtClean="0"/>
              <a:t>анализ</a:t>
            </a:r>
          </a:p>
          <a:p>
            <a:r>
              <a:rPr lang="ru-RU" dirty="0"/>
              <a:t>Имитационное моделирование (метод Монте-Карло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F30EF-443C-4595-B921-1898D84C832E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6464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Инструменты  </a:t>
            </a:r>
            <a:r>
              <a:rPr lang="ru-RU" dirty="0"/>
              <a:t>(меры) управления рисками: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51314" y="1543792"/>
            <a:ext cx="9153298" cy="4367430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организационные – создание службы управления рисками или специальной аварийно-спасательной (ремонтной) службы;</a:t>
            </a:r>
          </a:p>
          <a:p>
            <a:pPr lvl="0"/>
            <a:r>
              <a:rPr lang="ru-RU" dirty="0"/>
              <a:t>технические – внедрение специальных систем контроля за качеством, за технологическим режимом, материалами и т.д.;</a:t>
            </a:r>
          </a:p>
          <a:p>
            <a:pPr lvl="0"/>
            <a:r>
              <a:rPr lang="ru-RU" dirty="0"/>
              <a:t>кадровые – обучение и повышение квалификации персонала;</a:t>
            </a:r>
          </a:p>
          <a:p>
            <a:pPr lvl="0"/>
            <a:r>
              <a:rPr lang="ru-RU" dirty="0"/>
              <a:t>информационно-аналитические – создание системы сбора и анализа информации;</a:t>
            </a:r>
          </a:p>
          <a:p>
            <a:pPr lvl="0"/>
            <a:r>
              <a:rPr lang="ru-RU" dirty="0"/>
              <a:t>договорно-правовые – мероприятия по подготовке договоров, соглашений, контрактов, гарантийных писем, что обеспечит оптимальное распределение рисков посредством их страхования «внешними» структурами;</a:t>
            </a:r>
          </a:p>
          <a:p>
            <a:r>
              <a:rPr lang="ru-RU" dirty="0"/>
              <a:t>финансовые – резервные фонды, счета типа «</a:t>
            </a:r>
            <a:r>
              <a:rPr lang="ru-RU" dirty="0" err="1"/>
              <a:t>экроу</a:t>
            </a:r>
            <a:r>
              <a:rPr lang="ru-RU" dirty="0"/>
              <a:t>», залоги, резервные кредиты 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F30EF-443C-4595-B921-1898D84C832E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0439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Шаблон документа «Карточка риска»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2921426"/>
              </p:ext>
            </p:extLst>
          </p:nvPr>
        </p:nvGraphicFramePr>
        <p:xfrm>
          <a:off x="1864427" y="1152907"/>
          <a:ext cx="9521430" cy="50347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04286">
                  <a:extLst>
                    <a:ext uri="{9D8B030D-6E8A-4147-A177-3AD203B41FA5}">
                      <a16:colId xmlns:a16="http://schemas.microsoft.com/office/drawing/2014/main" val="2995038593"/>
                    </a:ext>
                  </a:extLst>
                </a:gridCol>
                <a:gridCol w="1904286">
                  <a:extLst>
                    <a:ext uri="{9D8B030D-6E8A-4147-A177-3AD203B41FA5}">
                      <a16:colId xmlns:a16="http://schemas.microsoft.com/office/drawing/2014/main" val="3161072223"/>
                    </a:ext>
                  </a:extLst>
                </a:gridCol>
                <a:gridCol w="1904286">
                  <a:extLst>
                    <a:ext uri="{9D8B030D-6E8A-4147-A177-3AD203B41FA5}">
                      <a16:colId xmlns:a16="http://schemas.microsoft.com/office/drawing/2014/main" val="2143977340"/>
                    </a:ext>
                  </a:extLst>
                </a:gridCol>
                <a:gridCol w="1904286">
                  <a:extLst>
                    <a:ext uri="{9D8B030D-6E8A-4147-A177-3AD203B41FA5}">
                      <a16:colId xmlns:a16="http://schemas.microsoft.com/office/drawing/2014/main" val="797727485"/>
                    </a:ext>
                  </a:extLst>
                </a:gridCol>
                <a:gridCol w="1904286">
                  <a:extLst>
                    <a:ext uri="{9D8B030D-6E8A-4147-A177-3AD203B41FA5}">
                      <a16:colId xmlns:a16="http://schemas.microsoft.com/office/drawing/2014/main" val="926897785"/>
                    </a:ext>
                  </a:extLst>
                </a:gridCol>
              </a:tblGrid>
              <a:tr h="172832">
                <a:tc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Название проекта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 gridSpan="4"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Текстовое поле. Название вводится (или выбирается из справочника) из системы регистрации проектов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9760208"/>
                  </a:ext>
                </a:extLst>
              </a:tr>
              <a:tr h="202461">
                <a:tc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Код проекта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 gridSpan="4"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 поле вводится код проекта из системы регистрации проектов (или выбирается из справочника проектов)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5533223"/>
                  </a:ext>
                </a:extLst>
              </a:tr>
              <a:tr h="232550">
                <a:tc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Номер(а) договора(ов)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 gridSpan="4"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Номера договоров с заказчиком. Выбираются из справочника. Поле может содержать несколько номеров договоров, соответствующих проекту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3806402"/>
                  </a:ext>
                </a:extLst>
              </a:tr>
              <a:tr h="131089">
                <a:tc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Тип проекта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 gridSpan="4"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Коммерческий Маркетинговый Внутренний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2208066"/>
                  </a:ext>
                </a:extLst>
              </a:tr>
              <a:tr h="131089">
                <a:tc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Заказчик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 gridSpan="4"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Название выбирается из справочника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3184626"/>
                  </a:ext>
                </a:extLst>
              </a:tr>
              <a:tr h="131089">
                <a:tc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Руководитель проекта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 gridSpan="4"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Ф. И. О.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0451675"/>
                  </a:ext>
                </a:extLst>
              </a:tr>
              <a:tr h="131089">
                <a:tc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Описание риска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Краткая формулировка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DD/MM/YY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extLst>
                  <a:ext uri="{0D108BD9-81ED-4DB2-BD59-A6C34878D82A}">
                    <a16:rowId xmlns:a16="http://schemas.microsoft.com/office/drawing/2014/main" val="1088219701"/>
                  </a:ext>
                </a:extLst>
              </a:tr>
              <a:tr h="131089">
                <a:tc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Степень угрозы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Критическая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Высокая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Средняя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Низкая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extLst>
                  <a:ext uri="{0D108BD9-81ED-4DB2-BD59-A6C34878D82A}">
                    <a16:rowId xmlns:a16="http://schemas.microsoft.com/office/drawing/2014/main" val="1718449571"/>
                  </a:ext>
                </a:extLst>
              </a:tr>
              <a:tr h="177771">
                <a:tc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Статус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 gridSpan="2"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Открыт / Анализируется / В работе / Закрыт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DD/MM/YY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7996444"/>
                  </a:ext>
                </a:extLst>
              </a:tr>
              <a:tr h="1310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 gridSpan="4"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Подробное описание риска и план работы с ним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438688"/>
                  </a:ext>
                </a:extLst>
              </a:tr>
              <a:tr h="131089">
                <a:tc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Анализ проведен: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Исполнитель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Дата начала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 gridSpan="2"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Дата окончания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6704980"/>
                  </a:ext>
                </a:extLst>
              </a:tr>
              <a:tr h="131089">
                <a:tc gridSpan="3"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Подробное описание риска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Вероятность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3419414"/>
                  </a:ext>
                </a:extLst>
              </a:tr>
              <a:tr h="375293">
                <a:tc gridSpan="3"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Оценка возможного влияния - описать возможные следствия наступления рискового события для работ проекта, оценить их влияние на проектный график, бюджет и качество проекта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Влияние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1491558"/>
                  </a:ext>
                </a:extLst>
              </a:tr>
              <a:tr h="158018">
                <a:tc gridSpan="3"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Предлагаемая стратегия работы с риском (привести обоснование выбора)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Стратегия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0916586"/>
                  </a:ext>
                </a:extLst>
              </a:tr>
              <a:tr h="276532">
                <a:tc gridSpan="2"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Варианты</a:t>
                      </a:r>
                    </a:p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Описание предлагаемых мероприятий действий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Влияние планируемых действий на проект (план, ресурсы и стоимость работ):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7033665"/>
                  </a:ext>
                </a:extLst>
              </a:tr>
              <a:tr h="182709">
                <a:tc gridSpan="2"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Описание предлагаемых мероприятий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Влияние планируемых действий на проект (план, ресурсы и стоимость работ):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8035188"/>
                  </a:ext>
                </a:extLst>
              </a:tr>
              <a:tr h="334011">
                <a:tc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Резолюция (решение, сроки исполнения решения)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169822"/>
                  </a:ext>
                </a:extLst>
              </a:tr>
              <a:tr h="131089">
                <a:tc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Исполнитель (ФИО)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4880193"/>
                  </a:ext>
                </a:extLst>
              </a:tr>
              <a:tr h="131089">
                <a:tc rowSpan="2"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Резолюция утверждена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Дата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Ф. И. О.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51136"/>
                  </a:ext>
                </a:extLst>
              </a:tr>
              <a:tr h="1226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7529058"/>
                  </a:ext>
                </a:extLst>
              </a:tr>
              <a:tr h="232550">
                <a:tc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Отчет о результатах выполнения ...</a:t>
                      </a:r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 gridSpan="4"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Дата получения результата: Описание результата: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814" marR="14814" marT="14814" marB="1481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3334968"/>
                  </a:ext>
                </a:extLst>
              </a:tr>
            </a:tbl>
          </a:graphicData>
        </a:graphic>
      </p:graphicFrame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F30EF-443C-4595-B921-1898D84C832E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2299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Матрица приоритетов решения проблем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5669101"/>
              </p:ext>
            </p:extLst>
          </p:nvPr>
        </p:nvGraphicFramePr>
        <p:xfrm>
          <a:off x="2398815" y="1413164"/>
          <a:ext cx="8186804" cy="48688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46701">
                  <a:extLst>
                    <a:ext uri="{9D8B030D-6E8A-4147-A177-3AD203B41FA5}">
                      <a16:colId xmlns:a16="http://schemas.microsoft.com/office/drawing/2014/main" val="1015003979"/>
                    </a:ext>
                  </a:extLst>
                </a:gridCol>
                <a:gridCol w="2046701">
                  <a:extLst>
                    <a:ext uri="{9D8B030D-6E8A-4147-A177-3AD203B41FA5}">
                      <a16:colId xmlns:a16="http://schemas.microsoft.com/office/drawing/2014/main" val="2175077357"/>
                    </a:ext>
                  </a:extLst>
                </a:gridCol>
                <a:gridCol w="2046701">
                  <a:extLst>
                    <a:ext uri="{9D8B030D-6E8A-4147-A177-3AD203B41FA5}">
                      <a16:colId xmlns:a16="http://schemas.microsoft.com/office/drawing/2014/main" val="2764015195"/>
                    </a:ext>
                  </a:extLst>
                </a:gridCol>
                <a:gridCol w="2046701">
                  <a:extLst>
                    <a:ext uri="{9D8B030D-6E8A-4147-A177-3AD203B41FA5}">
                      <a16:colId xmlns:a16="http://schemas.microsoft.com/office/drawing/2014/main" val="2761085765"/>
                    </a:ext>
                  </a:extLst>
                </a:gridCol>
              </a:tblGrid>
              <a:tr h="216888">
                <a:tc rowSpan="2">
                  <a:txBody>
                    <a:bodyPr/>
                    <a:lstStyle/>
                    <a:p>
                      <a:pPr indent="2698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Влияние на проект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684" marR="22684" marT="22684" marB="22684"/>
                </a:tc>
                <a:tc gridSpan="3">
                  <a:txBody>
                    <a:bodyPr/>
                    <a:lstStyle/>
                    <a:p>
                      <a:pPr indent="2698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Срочность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684" marR="22684" marT="22684" marB="2268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6871194"/>
                  </a:ext>
                </a:extLst>
              </a:tr>
              <a:tr h="2168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Несрочная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684" marR="22684" marT="22684" marB="22684"/>
                </a:tc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Первоочередная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684" marR="22684" marT="22684" marB="22684"/>
                </a:tc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Неотложная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684" marR="22684" marT="22684" marB="22684"/>
                </a:tc>
                <a:extLst>
                  <a:ext uri="{0D108BD9-81ED-4DB2-BD59-A6C34878D82A}">
                    <a16:rowId xmlns:a16="http://schemas.microsoft.com/office/drawing/2014/main" val="3174605462"/>
                  </a:ext>
                </a:extLst>
              </a:tr>
              <a:tr h="1108777"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Слабое</a:t>
                      </a:r>
                      <a:endParaRPr lang="ru-RU" sz="900">
                        <a:effectLst/>
                      </a:endParaRPr>
                    </a:p>
                    <a:p>
                      <a:pPr indent="2698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Вряд ли приведет к нарушению календарного плана, бюджета или ухудшению качества продукта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684" marR="22684" marT="22684" marB="22684"/>
                </a:tc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Несущественная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684" marR="22684" marT="22684" marB="22684"/>
                </a:tc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Незначительная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684" marR="22684" marT="22684" marB="22684"/>
                </a:tc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Важная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684" marR="22684" marT="22684" marB="22684"/>
                </a:tc>
                <a:extLst>
                  <a:ext uri="{0D108BD9-81ED-4DB2-BD59-A6C34878D82A}">
                    <a16:rowId xmlns:a16="http://schemas.microsoft.com/office/drawing/2014/main" val="1872388600"/>
                  </a:ext>
                </a:extLst>
              </a:tr>
              <a:tr h="1108777"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Среднее</a:t>
                      </a:r>
                      <a:endParaRPr lang="ru-RU" sz="900">
                        <a:effectLst/>
                      </a:endParaRPr>
                    </a:p>
                    <a:p>
                      <a:pPr indent="2698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Возможно нарушение календарного плана, увеличение стоимости или ухудшение качества продукта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684" marR="22684" marT="22684" marB="22684"/>
                </a:tc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Незначительная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684" marR="22684" marT="22684" marB="22684"/>
                </a:tc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Важная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684" marR="22684" marT="22684" marB="22684"/>
                </a:tc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Особо важная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684" marR="22684" marT="22684" marB="22684"/>
                </a:tc>
                <a:extLst>
                  <a:ext uri="{0D108BD9-81ED-4DB2-BD59-A6C34878D82A}">
                    <a16:rowId xmlns:a16="http://schemas.microsoft.com/office/drawing/2014/main" val="1139272159"/>
                  </a:ext>
                </a:extLst>
              </a:tr>
              <a:tr h="1287806"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Сильное</a:t>
                      </a:r>
                      <a:endParaRPr lang="ru-RU" sz="900">
                        <a:effectLst/>
                      </a:endParaRPr>
                    </a:p>
                    <a:p>
                      <a:pPr indent="2698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Возможно значительное нарушение календарного плана, увеличение стоимости или ухудшение качества продукта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684" marR="22684" marT="22684" marB="22684"/>
                </a:tc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Важная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684" marR="22684" marT="22684" marB="22684"/>
                </a:tc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Особо важная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684" marR="22684" marT="22684" marB="22684"/>
                </a:tc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Особо важная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684" marR="22684" marT="22684" marB="22684"/>
                </a:tc>
                <a:extLst>
                  <a:ext uri="{0D108BD9-81ED-4DB2-BD59-A6C34878D82A}">
                    <a16:rowId xmlns:a16="http://schemas.microsoft.com/office/drawing/2014/main" val="698205670"/>
                  </a:ext>
                </a:extLst>
              </a:tr>
              <a:tr h="929748">
                <a:tc gridSpan="4">
                  <a:txBody>
                    <a:bodyPr/>
                    <a:lstStyle/>
                    <a:p>
                      <a:pPr indent="2698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Особо важные проблемы — требуют немедленного решения с привлечением всех необходимых ресурсов. Важные проблемы — требуют срочного решения с привлечением всех доступных ресурсов. Незначительные проблемы — требуют решения в рамках имеющихся ресурсов без ущерба для остальных работ по проекту. Несущественные проблемы — никакие действия по решению проблемы не предпринимаются до изменения ее приоритета.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684" marR="22684" marT="22684" marB="2268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1180990"/>
                  </a:ext>
                </a:extLst>
              </a:tr>
            </a:tbl>
          </a:graphicData>
        </a:graphic>
      </p:graphicFrame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682217" y="6492875"/>
            <a:ext cx="7619999" cy="365125"/>
          </a:xfrm>
        </p:spPr>
        <p:txBody>
          <a:bodyPr/>
          <a:lstStyle/>
          <a:p>
            <a:r>
              <a:rPr lang="ru-RU" dirty="0" smtClean="0"/>
              <a:t>ДГТУ, кафедра "Экономика и менеджмент» г. Ростов-на-Дону, 2020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F30EF-443C-4595-B921-1898D84C832E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8899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F30EF-443C-4595-B921-1898D84C832E}" type="slidenum">
              <a:rPr lang="ru-RU" smtClean="0"/>
              <a:t>15</a:t>
            </a:fld>
            <a:endParaRPr lang="ru-RU"/>
          </a:p>
        </p:txBody>
      </p:sp>
      <p:sp>
        <p:nvSpPr>
          <p:cNvPr id="4" name="Заголовок 7"/>
          <p:cNvSpPr txBox="1">
            <a:spLocks/>
          </p:cNvSpPr>
          <p:nvPr/>
        </p:nvSpPr>
        <p:spPr>
          <a:xfrm>
            <a:off x="2589213" y="2514600"/>
            <a:ext cx="8915399" cy="2262781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mtClean="0"/>
              <a:t>Благодарю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3124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Управление рисками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34442" y="1555668"/>
            <a:ext cx="9070170" cy="4355554"/>
          </a:xfrm>
        </p:spPr>
        <p:txBody>
          <a:bodyPr/>
          <a:lstStyle/>
          <a:p>
            <a:r>
              <a:rPr lang="ru-RU" b="1" dirty="0"/>
              <a:t>Управление рисками</a:t>
            </a:r>
            <a:r>
              <a:rPr lang="ru-RU" dirty="0"/>
              <a:t> – это процессы, связанные с идентификацией, анализом рисков и принятием решений, которые включают максимизацию положительных и минимизацию отрицательных последствий наступления рисковых событий.</a:t>
            </a:r>
          </a:p>
          <a:p>
            <a:r>
              <a:rPr lang="ru-RU" b="1" dirty="0"/>
              <a:t>Под неопределенностью </a:t>
            </a:r>
            <a:r>
              <a:rPr lang="ru-RU" dirty="0"/>
              <a:t>понимается неполнота или неточность информации об условиях реализации проекта, в </a:t>
            </a:r>
            <a:r>
              <a:rPr lang="ru-RU" dirty="0" err="1"/>
              <a:t>т.ч</a:t>
            </a:r>
            <a:r>
              <a:rPr lang="ru-RU" dirty="0"/>
              <a:t>. – о связанных с ними затратах и результатах. </a:t>
            </a:r>
            <a:endParaRPr lang="ru-RU" dirty="0" smtClean="0"/>
          </a:p>
          <a:p>
            <a:r>
              <a:rPr lang="ru-RU" b="1" dirty="0"/>
              <a:t>Риск - </a:t>
            </a:r>
            <a:r>
              <a:rPr lang="ru-RU" dirty="0" smtClean="0"/>
              <a:t>это мера неуверенности </a:t>
            </a:r>
            <a:r>
              <a:rPr lang="ru-RU" dirty="0"/>
              <a:t>в достижении системой заданной цели при избранном способе достижения этой цели, или отклонение в ту или иную сторону от запланированного результата.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F30EF-443C-4595-B921-1898D84C832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259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9435" y="344384"/>
            <a:ext cx="9355178" cy="1560616"/>
          </a:xfrm>
        </p:spPr>
        <p:txBody>
          <a:bodyPr>
            <a:normAutofit fontScale="90000"/>
          </a:bodyPr>
          <a:lstStyle/>
          <a:p>
            <a:r>
              <a:rPr lang="ru-RU" dirty="0"/>
              <a:t>Проектная деятельность характеризуется повышенными </a:t>
            </a:r>
            <a:r>
              <a:rPr lang="ru-RU" dirty="0" smtClean="0"/>
              <a:t>рисками. Особенности: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Значительный </a:t>
            </a:r>
            <a:r>
              <a:rPr lang="ru-RU" b="1" dirty="0"/>
              <a:t>период </a:t>
            </a:r>
            <a:r>
              <a:rPr lang="ru-RU" b="1" dirty="0" smtClean="0"/>
              <a:t>времени</a:t>
            </a:r>
            <a:endParaRPr lang="ru-RU" dirty="0"/>
          </a:p>
          <a:p>
            <a:r>
              <a:rPr lang="ru-RU" b="1" dirty="0" smtClean="0"/>
              <a:t>Множество </a:t>
            </a:r>
            <a:r>
              <a:rPr lang="ru-RU" b="1" dirty="0"/>
              <a:t>участников </a:t>
            </a:r>
            <a:r>
              <a:rPr lang="ru-RU" b="1" dirty="0" smtClean="0"/>
              <a:t>проекта</a:t>
            </a:r>
          </a:p>
          <a:p>
            <a:r>
              <a:rPr lang="ru-RU" b="1" dirty="0" smtClean="0"/>
              <a:t>Сложность </a:t>
            </a:r>
            <a:r>
              <a:rPr lang="ru-RU" b="1" dirty="0"/>
              <a:t>характера </a:t>
            </a:r>
            <a:r>
              <a:rPr lang="ru-RU" b="1" dirty="0" smtClean="0"/>
              <a:t>деятельности</a:t>
            </a:r>
          </a:p>
          <a:p>
            <a:r>
              <a:rPr lang="ru-RU" b="1" dirty="0" smtClean="0"/>
              <a:t>Многие </a:t>
            </a:r>
            <a:r>
              <a:rPr lang="ru-RU" b="1" dirty="0"/>
              <a:t>проекты интернациональны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F30EF-443C-4595-B921-1898D84C832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874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1927" y="213756"/>
            <a:ext cx="9592685" cy="1691244"/>
          </a:xfrm>
        </p:spPr>
        <p:txBody>
          <a:bodyPr>
            <a:normAutofit fontScale="90000"/>
          </a:bodyPr>
          <a:lstStyle/>
          <a:p>
            <a:r>
              <a:rPr lang="ru-RU" dirty="0"/>
              <a:t>Процесс управления рисками проекта </a:t>
            </a:r>
            <a:r>
              <a:rPr lang="ru-RU" dirty="0" smtClean="0"/>
              <a:t>включает </a:t>
            </a:r>
            <a:r>
              <a:rPr lang="ru-RU" dirty="0"/>
              <a:t>выполнение следующих процедур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1927" y="1698171"/>
            <a:ext cx="9592685" cy="4213051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/>
              <a:t>Планирование управления рисками – выбор подходов и планирование деятельности по управлению рисками проекта.</a:t>
            </a:r>
          </a:p>
          <a:p>
            <a:pPr lvl="0"/>
            <a:r>
              <a:rPr lang="ru-RU" dirty="0"/>
              <a:t>Идентификация рисков – определение рисков, способных повлиять на проект, и документирование их характеристик.</a:t>
            </a:r>
          </a:p>
          <a:p>
            <a:pPr lvl="0"/>
            <a:r>
              <a:rPr lang="ru-RU" dirty="0"/>
              <a:t>Качественная оценка рисков – качественный анализ рисков и условий их возникновения с целью определения их влияния на успех проекта.</a:t>
            </a:r>
          </a:p>
          <a:p>
            <a:pPr lvl="0"/>
            <a:r>
              <a:rPr lang="ru-RU" dirty="0"/>
              <a:t>Количественная оценка – количественный анализ вероятности возникновения и влияния последствий рисков на проект.</a:t>
            </a:r>
          </a:p>
          <a:p>
            <a:pPr lvl="0"/>
            <a:r>
              <a:rPr lang="ru-RU" dirty="0"/>
              <a:t>Планирование реагирования на риски– определение процедур и методов по ослаблению отрицательных последствий рисковых событий и использованию возможных преимуществ.</a:t>
            </a:r>
          </a:p>
          <a:p>
            <a:pPr lvl="0"/>
            <a:r>
              <a:rPr lang="ru-RU" dirty="0"/>
              <a:t>Мониторинг и контроль рисков - мониторинг рисков, определение остающихся рисков, выполнение плана управления рисками проекта и оценка эффективности действий по минимизации рисков.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F30EF-443C-4595-B921-1898D84C832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6577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Типовые стратегии </a:t>
            </a:r>
            <a:r>
              <a:rPr lang="ru-RU" dirty="0"/>
              <a:t>работы с рисками в </a:t>
            </a:r>
            <a:r>
              <a:rPr lang="ru-RU" dirty="0" smtClean="0"/>
              <a:t>компании: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принятие риска </a:t>
            </a:r>
            <a:endParaRPr lang="ru-RU" dirty="0" smtClean="0"/>
          </a:p>
          <a:p>
            <a:pPr lvl="0"/>
            <a:r>
              <a:rPr lang="ru-RU" dirty="0" smtClean="0"/>
              <a:t>снижение </a:t>
            </a:r>
            <a:r>
              <a:rPr lang="ru-RU" dirty="0"/>
              <a:t>риска — две </a:t>
            </a:r>
            <a:r>
              <a:rPr lang="ru-RU" dirty="0" err="1" smtClean="0"/>
              <a:t>подстратегии</a:t>
            </a:r>
            <a:r>
              <a:rPr lang="ru-RU" dirty="0" smtClean="0"/>
              <a:t>:</a:t>
            </a:r>
            <a:endParaRPr lang="ru-RU" sz="1600" dirty="0"/>
          </a:p>
          <a:p>
            <a:pPr marL="0" lvl="0" indent="0">
              <a:buNone/>
            </a:pPr>
            <a:r>
              <a:rPr lang="ru-RU" sz="1600" dirty="0" smtClean="0"/>
              <a:t>- </a:t>
            </a:r>
            <a:r>
              <a:rPr lang="ru-RU" dirty="0" smtClean="0"/>
              <a:t>снижение </a:t>
            </a:r>
            <a:r>
              <a:rPr lang="ru-RU" dirty="0"/>
              <a:t>вероятности - мероприятия, направленные на умень­шение вероятности наступления рисковых событий;</a:t>
            </a:r>
            <a:endParaRPr lang="ru-RU" sz="1400" dirty="0"/>
          </a:p>
          <a:p>
            <a:pPr marL="0" indent="0">
              <a:buNone/>
            </a:pPr>
            <a:r>
              <a:rPr lang="ru-RU" dirty="0" smtClean="0"/>
              <a:t>- уменьшение </a:t>
            </a:r>
            <a:r>
              <a:rPr lang="ru-RU" dirty="0"/>
              <a:t>влияния - мероприятия, уменьшающие неприятные последствия от наступления рискового события. К 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F30EF-443C-4595-B921-1898D84C832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951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Типичные </a:t>
            </a:r>
            <a:r>
              <a:rPr lang="ru-RU" dirty="0" smtClean="0"/>
              <a:t>виды </a:t>
            </a:r>
            <a:r>
              <a:rPr lang="ru-RU" dirty="0"/>
              <a:t>рисков: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20686" y="1341912"/>
            <a:ext cx="9283926" cy="456931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Риск </a:t>
            </a:r>
            <a:r>
              <a:rPr lang="ru-RU" dirty="0"/>
              <a:t>участников </a:t>
            </a:r>
            <a:r>
              <a:rPr lang="ru-RU" dirty="0" smtClean="0"/>
              <a:t>проекта</a:t>
            </a:r>
          </a:p>
          <a:p>
            <a:r>
              <a:rPr lang="ru-RU" dirty="0" smtClean="0"/>
              <a:t>Риск</a:t>
            </a:r>
            <a:r>
              <a:rPr lang="ru-RU" dirty="0"/>
              <a:t> существенного превышения сметной стоимости </a:t>
            </a:r>
            <a:r>
              <a:rPr lang="ru-RU" dirty="0" smtClean="0"/>
              <a:t>проекта</a:t>
            </a:r>
          </a:p>
          <a:p>
            <a:r>
              <a:rPr lang="ru-RU" dirty="0" smtClean="0"/>
              <a:t>Риск </a:t>
            </a:r>
            <a:r>
              <a:rPr lang="ru-RU" dirty="0"/>
              <a:t>несвоевременного завершения </a:t>
            </a:r>
            <a:r>
              <a:rPr lang="ru-RU" dirty="0" smtClean="0"/>
              <a:t>проекта</a:t>
            </a:r>
            <a:endParaRPr lang="ru-RU" dirty="0"/>
          </a:p>
          <a:p>
            <a:r>
              <a:rPr lang="ru-RU" dirty="0" smtClean="0"/>
              <a:t>Риск </a:t>
            </a:r>
            <a:r>
              <a:rPr lang="ru-RU" dirty="0"/>
              <a:t>низкого качества работ и </a:t>
            </a:r>
            <a:r>
              <a:rPr lang="ru-RU" dirty="0" smtClean="0"/>
              <a:t>объекта</a:t>
            </a:r>
            <a:endParaRPr lang="ru-RU" dirty="0"/>
          </a:p>
          <a:p>
            <a:r>
              <a:rPr lang="ru-RU" dirty="0" smtClean="0"/>
              <a:t>Конструкционный </a:t>
            </a:r>
            <a:r>
              <a:rPr lang="ru-RU" dirty="0"/>
              <a:t>и технологический </a:t>
            </a:r>
            <a:r>
              <a:rPr lang="ru-RU" dirty="0" smtClean="0"/>
              <a:t>риски,</a:t>
            </a:r>
          </a:p>
          <a:p>
            <a:r>
              <a:rPr lang="ru-RU" dirty="0" smtClean="0"/>
              <a:t>Производственный риск</a:t>
            </a:r>
            <a:endParaRPr lang="ru-RU" dirty="0"/>
          </a:p>
          <a:p>
            <a:r>
              <a:rPr lang="ru-RU" dirty="0" smtClean="0"/>
              <a:t>Управленческий риск</a:t>
            </a:r>
            <a:endParaRPr lang="ru-RU" dirty="0"/>
          </a:p>
          <a:p>
            <a:r>
              <a:rPr lang="ru-RU" dirty="0" smtClean="0"/>
              <a:t>Сбытовой риск</a:t>
            </a:r>
            <a:endParaRPr lang="ru-RU" dirty="0"/>
          </a:p>
          <a:p>
            <a:r>
              <a:rPr lang="ru-RU" dirty="0" smtClean="0"/>
              <a:t>Финансовый </a:t>
            </a:r>
            <a:r>
              <a:rPr lang="ru-RU" dirty="0"/>
              <a:t>риск </a:t>
            </a:r>
          </a:p>
          <a:p>
            <a:r>
              <a:rPr lang="ru-RU" dirty="0" err="1" smtClean="0"/>
              <a:t>Страновой</a:t>
            </a:r>
            <a:r>
              <a:rPr lang="ru-RU" dirty="0" smtClean="0"/>
              <a:t> </a:t>
            </a:r>
            <a:r>
              <a:rPr lang="ru-RU" dirty="0"/>
              <a:t>риск </a:t>
            </a:r>
            <a:endParaRPr lang="ru-RU" dirty="0" smtClean="0"/>
          </a:p>
          <a:p>
            <a:r>
              <a:rPr lang="ru-RU" dirty="0" smtClean="0"/>
              <a:t>Административный риск</a:t>
            </a:r>
            <a:endParaRPr lang="ru-RU" dirty="0"/>
          </a:p>
          <a:p>
            <a:r>
              <a:rPr lang="ru-RU" dirty="0" smtClean="0"/>
              <a:t>Юридический риск</a:t>
            </a:r>
          </a:p>
          <a:p>
            <a:r>
              <a:rPr lang="ru-RU" dirty="0" smtClean="0"/>
              <a:t>Риск </a:t>
            </a:r>
            <a:r>
              <a:rPr lang="ru-RU" dirty="0"/>
              <a:t>форс-мажор 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F30EF-443C-4595-B921-1898D84C832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135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Последовательность этапов процесса управления</a:t>
            </a:r>
            <a:r>
              <a:rPr lang="ru-RU" b="1" dirty="0"/>
              <a:t> </a:t>
            </a:r>
            <a:r>
              <a:rPr lang="ru-RU" dirty="0"/>
              <a:t>рисками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13" name="Нижний колонтитул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F30EF-443C-4595-B921-1898D84C832E}" type="slidenum">
              <a:rPr lang="ru-RU" smtClean="0"/>
              <a:t>7</a:t>
            </a:fld>
            <a:endParaRPr lang="ru-RU"/>
          </a:p>
        </p:txBody>
      </p:sp>
      <p:pic>
        <p:nvPicPr>
          <p:cNvPr id="22" name="Объект 21" descr="Процесс управления рисками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582" y="1905000"/>
            <a:ext cx="5483081" cy="32726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88747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Управление рисками проекта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F30EF-443C-4595-B921-1898D84C832E}" type="slidenum">
              <a:rPr lang="ru-RU" smtClean="0"/>
              <a:t>8</a:t>
            </a:fld>
            <a:endParaRPr lang="ru-RU"/>
          </a:p>
        </p:txBody>
      </p:sp>
      <p:pic>
        <p:nvPicPr>
          <p:cNvPr id="6146" name="Picture 2" descr="https://cf2.ppt-online.org/files2/slide/3/3IfdqNFKxBpE2o7gAhwPa9lmRtsviOQTjyCWGHZcD/slide-1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844" y="1320423"/>
            <a:ext cx="6121902" cy="4591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1274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Оценка риска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Оценка риска – это определение количественным и качественным способом величины (степени) риска.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 г. Ростов-на-Дону, 2020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F30EF-443C-4595-B921-1898D84C832E}" type="slidenum">
              <a:rPr lang="ru-RU" smtClean="0"/>
              <a:t>9</a:t>
            </a:fld>
            <a:endParaRPr lang="ru-RU"/>
          </a:p>
        </p:txBody>
      </p:sp>
      <p:pic>
        <p:nvPicPr>
          <p:cNvPr id="5124" name="Picture 4" descr="https://pptcloud3.ams3.digitaloceanspaces.com/slides/pics/004/655/498/original/Slide5.jpg?151785021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59" t="39220" r="19845" b="3521"/>
          <a:stretch/>
        </p:blipFill>
        <p:spPr bwMode="auto">
          <a:xfrm>
            <a:off x="3918856" y="2850078"/>
            <a:ext cx="4381995" cy="294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5606995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90</TotalTime>
  <Words>962</Words>
  <Application>Microsoft Office PowerPoint</Application>
  <PresentationFormat>Широкоэкранный</PresentationFormat>
  <Paragraphs>160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Century Gothic</vt:lpstr>
      <vt:lpstr>Times New Roman</vt:lpstr>
      <vt:lpstr>Wingdings 3</vt:lpstr>
      <vt:lpstr>Легкий дым</vt:lpstr>
      <vt:lpstr>Управление рисками и изменениями в проекте </vt:lpstr>
      <vt:lpstr>Управление рисками </vt:lpstr>
      <vt:lpstr>Проектная деятельность характеризуется повышенными рисками. Особенности: </vt:lpstr>
      <vt:lpstr>Процесс управления рисками проекта включает выполнение следующих процедур</vt:lpstr>
      <vt:lpstr>Типовые стратегии работы с рисками в компании: </vt:lpstr>
      <vt:lpstr>Типичные виды рисков: </vt:lpstr>
      <vt:lpstr>Последовательность этапов процесса управления рисками:</vt:lpstr>
      <vt:lpstr>Управление рисками проекта</vt:lpstr>
      <vt:lpstr>Оценка риска </vt:lpstr>
      <vt:lpstr>Качественный анализ рисков </vt:lpstr>
      <vt:lpstr>Количественный анализ рисков  </vt:lpstr>
      <vt:lpstr>Инструменты  (меры) управления рисками: </vt:lpstr>
      <vt:lpstr>Шаблон документа «Карточка риска» </vt:lpstr>
      <vt:lpstr>Матрица приоритетов решения проблем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Управление рисками и изменениями в проекте </dc:title>
  <dc:creator>Пользователь Windows</dc:creator>
  <cp:lastModifiedBy>Пользователь Windows</cp:lastModifiedBy>
  <cp:revision>7</cp:revision>
  <dcterms:created xsi:type="dcterms:W3CDTF">2020-08-18T09:21:52Z</dcterms:created>
  <dcterms:modified xsi:type="dcterms:W3CDTF">2020-08-18T10:52:18Z</dcterms:modified>
</cp:coreProperties>
</file>