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DE40A6-214C-4130-A8DF-317B71E06724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B3E60-2E13-40D9-A0FD-09160CD346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978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9A50-945F-418D-A3DB-9887620A7F90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672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7FAC-99C1-4F3F-97A0-6BF5B8A20D3B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420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AD6A-AD0C-4085-9365-FAC1BC8A9B7F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200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8C608-8C32-495E-B02F-608F7B87BD00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6365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0E854-E20B-4165-9824-E773BC8E9C98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1495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A9DB-0EF0-455E-B08F-5D3F12BD4BBC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459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C839-B1FC-42FC-860A-C4802B27C6D2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304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45234-BB90-4FEE-9349-AE40526EF07E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49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6FE10-3100-46A3-BA9E-E580DBC8EE78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853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B7F1-BFBC-4C03-B920-5FD530803AB8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385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9EE0-F3A8-48C0-9A92-F4058A08FE44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972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A78C1-DEE1-4059-A405-FD53D0479B6A}" type="datetime1">
              <a:rPr lang="ru-RU" smtClean="0"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434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23240-66A5-4F1B-82FA-286EB28B1994}" type="datetime1">
              <a:rPr lang="ru-RU" smtClean="0"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10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1FB4-7CE5-490B-BC76-5084E4C586AD}" type="datetime1">
              <a:rPr lang="ru-RU" smtClean="0"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7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84A03-1B38-4F2D-A206-E399DB287E33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54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129B-6BE3-43BD-9BBE-CD2D3DD67208}" type="datetime1">
              <a:rPr lang="ru-RU" smtClean="0"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389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C9BF6-565D-479A-A9A5-5068A1198ED4}" type="datetime1">
              <a:rPr lang="ru-RU" smtClean="0"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ДГТУ, кафедра "Эконоика и менеджмент", 2020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9C72E57-8158-44DB-99D2-6CE1A0F8C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034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Проекты  в управленческой деятельности организации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Тема 1.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к.э.н., доцент Иванова Е.А.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ДГТУ, кафедра "Экономика и менеджмент»</a:t>
            </a:r>
          </a:p>
          <a:p>
            <a:r>
              <a:rPr lang="ru-RU" dirty="0" smtClean="0"/>
              <a:t>г. Ростов-на-Дону, 2020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904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ДГТУ, кафедра "Экономика и менеджмент", 2020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63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проектной экономики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5679" y="1484416"/>
            <a:ext cx="9568934" cy="442680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Проектная</a:t>
            </a:r>
            <a:r>
              <a:rPr lang="ru-RU" dirty="0"/>
              <a:t> </a:t>
            </a:r>
            <a:r>
              <a:rPr lang="ru-RU" b="1" dirty="0"/>
              <a:t>экономика</a:t>
            </a:r>
            <a:r>
              <a:rPr lang="ru-RU" dirty="0"/>
              <a:t> </a:t>
            </a:r>
            <a:r>
              <a:rPr lang="ru-RU" dirty="0" smtClean="0"/>
              <a:t>(</a:t>
            </a:r>
            <a:r>
              <a:rPr lang="ru-RU" dirty="0"/>
              <a:t>проектно-контрактная экономика</a:t>
            </a:r>
            <a:r>
              <a:rPr lang="ru-RU" dirty="0" smtClean="0"/>
              <a:t>)-</a:t>
            </a:r>
            <a:r>
              <a:rPr lang="ru-RU" dirty="0"/>
              <a:t> это особый вид </a:t>
            </a:r>
            <a:r>
              <a:rPr lang="ru-RU" dirty="0" smtClean="0"/>
              <a:t>социально-экономической </a:t>
            </a:r>
            <a:r>
              <a:rPr lang="ru-RU" dirty="0"/>
              <a:t>системы, в которой </a:t>
            </a:r>
            <a:r>
              <a:rPr lang="ru-RU" dirty="0" smtClean="0"/>
              <a:t>экономическая </a:t>
            </a:r>
            <a:r>
              <a:rPr lang="ru-RU" dirty="0"/>
              <a:t>деятельность осуществляется </a:t>
            </a:r>
            <a:r>
              <a:rPr lang="ru-RU" dirty="0" smtClean="0"/>
              <a:t>преимущественно </a:t>
            </a:r>
            <a:r>
              <a:rPr lang="ru-RU" dirty="0"/>
              <a:t>посредством проектов, программ, </a:t>
            </a:r>
            <a:r>
              <a:rPr lang="ru-RU" dirty="0" smtClean="0"/>
              <a:t>портфелей</a:t>
            </a:r>
            <a:r>
              <a:rPr lang="ru-RU" dirty="0"/>
              <a:t> проектов и </a:t>
            </a:r>
            <a:r>
              <a:rPr lang="ru-RU" dirty="0" smtClean="0"/>
              <a:t>программ.</a:t>
            </a:r>
          </a:p>
          <a:p>
            <a:pPr fontAlgn="t"/>
            <a:r>
              <a:rPr lang="ru-RU" dirty="0"/>
              <a:t>О</a:t>
            </a:r>
            <a:r>
              <a:rPr lang="ru-RU" dirty="0" smtClean="0"/>
              <a:t>сновные </a:t>
            </a:r>
            <a:r>
              <a:rPr lang="ru-RU" dirty="0"/>
              <a:t>характеристики </a:t>
            </a:r>
            <a:r>
              <a:rPr lang="ru-RU" dirty="0" smtClean="0"/>
              <a:t>проекта:</a:t>
            </a:r>
            <a:endParaRPr lang="ru-RU" dirty="0"/>
          </a:p>
          <a:p>
            <a:pPr marL="0" indent="0" fontAlgn="t">
              <a:buNone/>
            </a:pPr>
            <a:r>
              <a:rPr lang="ru-RU" dirty="0" smtClean="0"/>
              <a:t>•уникальность и неповторимость целей и работ проекта, </a:t>
            </a:r>
            <a:r>
              <a:rPr lang="ru-RU" dirty="0"/>
              <a:t>четко сформулированная цель;</a:t>
            </a:r>
          </a:p>
          <a:p>
            <a:pPr marL="0" indent="0" fontAlgn="t">
              <a:buNone/>
            </a:pPr>
            <a:r>
              <a:rPr lang="ru-RU" dirty="0"/>
              <a:t>• </a:t>
            </a:r>
            <a:r>
              <a:rPr lang="ru-RU" dirty="0" smtClean="0"/>
              <a:t>координированное выполнение взаимосвязанных работ, сетевой </a:t>
            </a:r>
            <a:r>
              <a:rPr lang="ru-RU" dirty="0"/>
              <a:t>график с подробным указанием всех работ, последовательности и сроков их </a:t>
            </a:r>
            <a:r>
              <a:rPr lang="ru-RU" dirty="0" smtClean="0"/>
              <a:t>выполнения;</a:t>
            </a:r>
            <a:endParaRPr lang="ru-RU" dirty="0"/>
          </a:p>
          <a:p>
            <a:pPr marL="0" indent="0" fontAlgn="t">
              <a:buNone/>
            </a:pPr>
            <a:r>
              <a:rPr lang="ru-RU" dirty="0" smtClean="0"/>
              <a:t>• </a:t>
            </a:r>
            <a:r>
              <a:rPr lang="ru-RU" dirty="0"/>
              <a:t>оформленные по всем юридическим правилам договоры с организациями, выполняющими работы по проекту;</a:t>
            </a:r>
          </a:p>
          <a:p>
            <a:pPr marL="0" indent="0" fontAlgn="t">
              <a:buNone/>
            </a:pPr>
            <a:r>
              <a:rPr lang="ru-RU" dirty="0"/>
              <a:t>• подробные источники финансирования всех работ, договоров с указанием точных сумм;</a:t>
            </a:r>
          </a:p>
          <a:p>
            <a:pPr marL="0" indent="0" fontAlgn="t">
              <a:buNone/>
            </a:pPr>
            <a:r>
              <a:rPr lang="ru-RU" dirty="0"/>
              <a:t>• </a:t>
            </a:r>
            <a:r>
              <a:rPr lang="ru-RU" dirty="0" smtClean="0"/>
              <a:t>ограниченность во времени (наличие начала и конца);</a:t>
            </a:r>
          </a:p>
          <a:p>
            <a:pPr marL="0" indent="0" fontAlgn="t">
              <a:buNone/>
            </a:pPr>
            <a:r>
              <a:rPr lang="ru-RU" dirty="0"/>
              <a:t>• </a:t>
            </a:r>
            <a:r>
              <a:rPr lang="ru-RU" dirty="0" smtClean="0"/>
              <a:t>ограниченность по ресурсам, </a:t>
            </a:r>
            <a:r>
              <a:rPr lang="ru-RU" dirty="0"/>
              <a:t>и пр.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ДГТУ, кафедра "Экономика и менеджмент", 2020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83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12804"/>
          </a:xfrm>
        </p:spPr>
        <p:txBody>
          <a:bodyPr/>
          <a:lstStyle/>
          <a:p>
            <a:r>
              <a:rPr lang="ru-RU" b="1" dirty="0"/>
              <a:t>Что такое проект</a:t>
            </a:r>
            <a:r>
              <a:rPr lang="ru-RU" b="1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6930" y="1436914"/>
            <a:ext cx="9497682" cy="4474308"/>
          </a:xfrm>
        </p:spPr>
        <p:txBody>
          <a:bodyPr/>
          <a:lstStyle/>
          <a:p>
            <a:r>
              <a:rPr lang="ru-RU" i="1" dirty="0"/>
              <a:t>Проект</a:t>
            </a:r>
            <a:r>
              <a:rPr lang="ru-RU" dirty="0"/>
              <a:t> — это временное предприятие, предназначенное для создания уникальных продуктов, услуг или </a:t>
            </a:r>
            <a:r>
              <a:rPr lang="ru-RU" dirty="0" smtClean="0"/>
              <a:t>результатов.</a:t>
            </a:r>
            <a:endParaRPr lang="ru-RU" dirty="0"/>
          </a:p>
          <a:p>
            <a:r>
              <a:rPr lang="ru-RU" dirty="0" smtClean="0"/>
              <a:t>Проектом </a:t>
            </a:r>
            <a:r>
              <a:rPr lang="ru-RU" dirty="0"/>
              <a:t>считается группа взаимосвязанных задач, выполняемых в рамках выделенного бюджета с целью получения запланированного результата специально созданной для этого </a:t>
            </a:r>
            <a:r>
              <a:rPr lang="ru-RU" dirty="0" smtClean="0"/>
              <a:t>командой.</a:t>
            </a:r>
          </a:p>
          <a:p>
            <a:r>
              <a:rPr lang="ru-RU" i="1" dirty="0"/>
              <a:t>объектом проектного управления</a:t>
            </a:r>
            <a:r>
              <a:rPr lang="ru-RU" dirty="0"/>
              <a:t> принято считать особым образом организованный комплекс работ, направленный на решение определенной задачи или достижение определенной цели, выполнение которого ограничено во времени, а также связано с потреблением конкретных финансовых, материальных и трудовых ресурсов. </a:t>
            </a:r>
            <a:endParaRPr lang="ru-RU" dirty="0" smtClean="0"/>
          </a:p>
          <a:p>
            <a:r>
              <a:rPr lang="ru-RU" i="1" dirty="0"/>
              <a:t>Субъектами управления</a:t>
            </a:r>
            <a:r>
              <a:rPr lang="ru-RU" dirty="0"/>
              <a:t> являются активные участники проекта, взаимодействующие при выработке и принятии управленческих решений в процессе его осуществления.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ДГТУ, кафедра "Экономика и менеджмент", 2020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177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07807"/>
          </a:xfrm>
        </p:spPr>
        <p:txBody>
          <a:bodyPr/>
          <a:lstStyle/>
          <a:p>
            <a:r>
              <a:rPr lang="ru-RU" dirty="0"/>
              <a:t>ЦЕЛИ, ЗАДАЧИ </a:t>
            </a:r>
            <a:r>
              <a:rPr lang="ru-RU" dirty="0" smtClean="0"/>
              <a:t>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6940" y="2133600"/>
            <a:ext cx="9117672" cy="3875314"/>
          </a:xfrm>
        </p:spPr>
        <p:txBody>
          <a:bodyPr/>
          <a:lstStyle/>
          <a:p>
            <a:r>
              <a:rPr lang="ru-RU" dirty="0"/>
              <a:t>Цель — это описание того, чего мы хотим достичь. Цель в большей степени представляет собой декларацию о намерениях, из которой должно быть ясно, в чем состоит важность проекта для общества </a:t>
            </a:r>
            <a:endParaRPr lang="ru-RU" dirty="0" smtClean="0"/>
          </a:p>
          <a:p>
            <a:r>
              <a:rPr lang="ru-RU" dirty="0" smtClean="0"/>
              <a:t>Стратегия </a:t>
            </a:r>
            <a:r>
              <a:rPr lang="ru-RU" dirty="0"/>
              <a:t>— способ достижения цели</a:t>
            </a:r>
            <a:r>
              <a:rPr lang="ru-RU" dirty="0" smtClean="0"/>
              <a:t>.</a:t>
            </a:r>
          </a:p>
          <a:p>
            <a:r>
              <a:rPr lang="ru-RU" i="1" dirty="0"/>
              <a:t>Задачи проекта</a:t>
            </a:r>
            <a:r>
              <a:rPr lang="ru-RU" dirty="0"/>
              <a:t> представляют собой конкретные действия, приводящие к выполнению цели</a:t>
            </a:r>
            <a:r>
              <a:rPr lang="ru-RU" dirty="0" smtClean="0"/>
              <a:t>.</a:t>
            </a:r>
            <a:r>
              <a:rPr lang="ru-RU" dirty="0"/>
              <a:t> Для того чтобы проверить, правильно ли вы сформулировали задачи, можно применить метод SMART (</a:t>
            </a:r>
            <a:r>
              <a:rPr lang="ru-RU" dirty="0" err="1"/>
              <a:t>Specific</a:t>
            </a:r>
            <a:r>
              <a:rPr lang="ru-RU" dirty="0"/>
              <a:t>, </a:t>
            </a:r>
            <a:r>
              <a:rPr lang="ru-RU" dirty="0" err="1"/>
              <a:t>Measurable</a:t>
            </a:r>
            <a:r>
              <a:rPr lang="ru-RU" dirty="0"/>
              <a:t>, </a:t>
            </a:r>
            <a:r>
              <a:rPr lang="ru-RU" dirty="0" err="1"/>
              <a:t>Achievable</a:t>
            </a:r>
            <a:r>
              <a:rPr lang="ru-RU" dirty="0"/>
              <a:t>, </a:t>
            </a:r>
            <a:r>
              <a:rPr lang="ru-RU" dirty="0" err="1"/>
              <a:t>Realistic</a:t>
            </a:r>
            <a:r>
              <a:rPr lang="ru-RU" dirty="0"/>
              <a:t>, </a:t>
            </a:r>
            <a:r>
              <a:rPr lang="ru-RU" dirty="0" err="1"/>
              <a:t>Time-limited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ДГТУ, кафедра "Экономика и менеджмент", 2020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490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5418" y="329899"/>
            <a:ext cx="8911687" cy="1280890"/>
          </a:xfrm>
        </p:spPr>
        <p:txBody>
          <a:bodyPr/>
          <a:lstStyle/>
          <a:p>
            <a:r>
              <a:rPr lang="ru-RU" dirty="0" smtClean="0"/>
              <a:t>Трансформация </a:t>
            </a:r>
            <a:r>
              <a:rPr lang="ru-RU" dirty="0"/>
              <a:t>целей и стратегий в проекты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ДГТУ, кафедра "Экономика и менеджмент", 2020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5</a:t>
            </a:fld>
            <a:endParaRPr lang="ru-RU"/>
          </a:p>
        </p:txBody>
      </p:sp>
      <p:pic>
        <p:nvPicPr>
          <p:cNvPr id="6" name="Объект 5" descr="https://www.cfin.ru/itm/project/project_role-01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317" y="1484416"/>
            <a:ext cx="7510483" cy="43385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0024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0"/>
            <a:ext cx="8915400" cy="52879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Классификация проектов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382000" y="6492875"/>
            <a:ext cx="7619999" cy="365125"/>
          </a:xfrm>
        </p:spPr>
        <p:txBody>
          <a:bodyPr/>
          <a:lstStyle/>
          <a:p>
            <a:r>
              <a:rPr lang="ru-RU" dirty="0" smtClean="0"/>
              <a:t>ДГТУ, кафедра "Экономика и менеджмент", 2020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6</a:t>
            </a:fld>
            <a:endParaRPr lang="ru-RU"/>
          </a:p>
        </p:txBody>
      </p:sp>
      <p:pic>
        <p:nvPicPr>
          <p:cNvPr id="6" name="Объект 5" descr="http://konspekta.net/lektsianew/baza11/1154746222888.files/image006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439" y="528796"/>
            <a:ext cx="6650182" cy="62163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4168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147337"/>
            <a:ext cx="8911687" cy="1280890"/>
          </a:xfrm>
        </p:spPr>
        <p:txBody>
          <a:bodyPr/>
          <a:lstStyle/>
          <a:p>
            <a:r>
              <a:rPr lang="ru-RU" dirty="0"/>
              <a:t>Структура проекта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ДГТУ, кафедра "Экономика и менеджмент", 2020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7</a:t>
            </a:fld>
            <a:endParaRPr lang="ru-RU"/>
          </a:p>
        </p:txBody>
      </p:sp>
      <p:pic>
        <p:nvPicPr>
          <p:cNvPr id="2052" name="Picture 4" descr="Структура проек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299" y="1678347"/>
            <a:ext cx="6126472" cy="436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179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0300"/>
          </a:xfrm>
        </p:spPr>
        <p:txBody>
          <a:bodyPr/>
          <a:lstStyle/>
          <a:p>
            <a:r>
              <a:rPr lang="ru-RU" dirty="0"/>
              <a:t>ПРОЦЕССЫ УПРАВЛЕНИЯ </a:t>
            </a:r>
            <a:r>
              <a:rPr lang="ru-RU" dirty="0" smtClean="0"/>
              <a:t>ПРОЕКТОМ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ДГТУ, кафедра "Экономика и менеджмент", 2020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8</a:t>
            </a:fld>
            <a:endParaRPr lang="ru-RU"/>
          </a:p>
        </p:txBody>
      </p:sp>
      <p:pic>
        <p:nvPicPr>
          <p:cNvPr id="6" name="Объект 5" descr="Процессы управления проектам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813" y="1555668"/>
            <a:ext cx="6947065" cy="35388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1554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05926"/>
          </a:xfrm>
        </p:spPr>
        <p:txBody>
          <a:bodyPr/>
          <a:lstStyle/>
          <a:p>
            <a:r>
              <a:rPr lang="ru-RU" dirty="0"/>
              <a:t>Процесс инициации проекта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ДГТУ, кафедра "Экономика и менеджмент", 2020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2E57-8158-44DB-99D2-6CE1A0F8C293}" type="slidenum">
              <a:rPr lang="ru-RU" smtClean="0"/>
              <a:t>9</a:t>
            </a:fld>
            <a:endParaRPr lang="ru-RU"/>
          </a:p>
        </p:txBody>
      </p:sp>
      <p:pic>
        <p:nvPicPr>
          <p:cNvPr id="6" name="Объект 5" descr="https://www.cfin.ru/itm/project/project_role-03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2" y="1543792"/>
            <a:ext cx="7339013" cy="41553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757390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136</TotalTime>
  <Words>192</Words>
  <Application>Microsoft Office PowerPoint</Application>
  <PresentationFormat>Широкоэкранный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 3</vt:lpstr>
      <vt:lpstr>Легкий дым</vt:lpstr>
      <vt:lpstr>Проекты  в управленческой деятельности организации</vt:lpstr>
      <vt:lpstr>Понятие проектной экономики</vt:lpstr>
      <vt:lpstr>Что такое проект?</vt:lpstr>
      <vt:lpstr>ЦЕЛИ, ЗАДАЧИ ПРОЕКТА</vt:lpstr>
      <vt:lpstr>Трансформация целей и стратегий в проекты</vt:lpstr>
      <vt:lpstr>Классификация проектов</vt:lpstr>
      <vt:lpstr>Структура проекта</vt:lpstr>
      <vt:lpstr>ПРОЦЕССЫ УПРАВЛЕНИЯ ПРОЕКТОМ</vt:lpstr>
      <vt:lpstr>Процесс инициации проекта</vt:lpstr>
      <vt:lpstr>Благодарю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Проекты  в управленческой деятельности организации</dc:title>
  <dc:creator>Пользователь Windows</dc:creator>
  <cp:lastModifiedBy>Пользователь Windows</cp:lastModifiedBy>
  <cp:revision>13</cp:revision>
  <dcterms:created xsi:type="dcterms:W3CDTF">2020-08-18T04:12:10Z</dcterms:created>
  <dcterms:modified xsi:type="dcterms:W3CDTF">2020-08-18T06:28:47Z</dcterms:modified>
</cp:coreProperties>
</file>