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116FA6-E7EC-4953-8F9C-1220D7EADCF8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52B835-B29F-4D73-9AA1-9A6A9C5BC7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005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D412F-CB5C-4810-8F31-87EA477F9A6D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BB20F7E-6427-49EA-9E98-87F236E04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0013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1E25C-8354-4CD0-BAEE-42DF2C351D57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BB20F7E-6427-49EA-9E98-87F236E04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006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E09-B86A-485F-8B0E-621B8984D4D2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BB20F7E-6427-49EA-9E98-87F236E0450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716891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68952-0EC4-4E74-A84D-839B47863FC0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BB20F7E-6427-49EA-9E98-87F236E04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6671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7EB0A-0DDB-46D2-85F7-191A6DEA1CED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BB20F7E-6427-49EA-9E98-87F236E0450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931359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DD45E-1BAA-4865-A98A-05015C9D68D1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BB20F7E-6427-49EA-9E98-87F236E04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5582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E3BA7-CDD7-46CA-A74F-D2B1949338B1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20F7E-6427-49EA-9E98-87F236E04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009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E067-C6A6-4659-B3B7-B1681D0175D2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20F7E-6427-49EA-9E98-87F236E04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077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255DE-F581-4B60-8A97-A730F804BB56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20F7E-6427-49EA-9E98-87F236E04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838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E04CD-8D6E-4906-9E24-E1D5FADB6463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BB20F7E-6427-49EA-9E98-87F236E04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700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EEC9A-8EE9-4831-BF28-91121C7B6982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BB20F7E-6427-49EA-9E98-87F236E04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696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D9B67-4E80-4684-A12D-0E6DB36691C1}" type="datetime1">
              <a:rPr lang="ru-RU" smtClean="0"/>
              <a:t>18.08.2020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BB20F7E-6427-49EA-9E98-87F236E04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464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D8C62-4348-4C48-A88B-0D4894C39DAC}" type="datetime1">
              <a:rPr lang="ru-RU" smtClean="0"/>
              <a:t>18.08.2020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20F7E-6427-49EA-9E98-87F236E04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22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C0E0A-D77D-4C9A-A374-4F0201E57083}" type="datetime1">
              <a:rPr lang="ru-RU" smtClean="0"/>
              <a:t>18.08.2020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20F7E-6427-49EA-9E98-87F236E04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698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16E22-DAEB-40C9-AE6C-D630C0B004CC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20F7E-6427-49EA-9E98-87F236E04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881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B31A7-0177-4566-BCD1-793215DE7A51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BB20F7E-6427-49EA-9E98-87F236E04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347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CCE7F-1B62-4375-A45F-176361D75FA6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BB20F7E-6427-49EA-9E98-87F236E04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999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Организационный подход к управлению проектами</a:t>
            </a: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Тема </a:t>
            </a:r>
            <a:r>
              <a:rPr lang="ru-RU" dirty="0" smtClean="0"/>
              <a:t>2.</a:t>
            </a:r>
            <a:endParaRPr lang="ru-RU" dirty="0"/>
          </a:p>
          <a:p>
            <a:pPr algn="r"/>
            <a:endParaRPr lang="ru-RU" dirty="0"/>
          </a:p>
          <a:p>
            <a:pPr algn="r"/>
            <a:r>
              <a:rPr lang="ru-RU" dirty="0"/>
              <a:t>к.э.н., доцент Иванова Е.А.</a:t>
            </a:r>
          </a:p>
          <a:p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2589212" y="5997040"/>
            <a:ext cx="7619999" cy="503894"/>
          </a:xfrm>
        </p:spPr>
        <p:txBody>
          <a:bodyPr/>
          <a:lstStyle/>
          <a:p>
            <a:r>
              <a:rPr lang="ru-RU" dirty="0" smtClean="0"/>
              <a:t>ДГТУ, кафедра "Экономика и менеджмент»</a:t>
            </a:r>
          </a:p>
          <a:p>
            <a:r>
              <a:rPr lang="ru-RU" dirty="0" smtClean="0"/>
              <a:t>Г. Ростов-на-</a:t>
            </a:r>
            <a:r>
              <a:rPr lang="ru-RU" dirty="0"/>
              <a:t>Д</a:t>
            </a:r>
            <a:r>
              <a:rPr lang="ru-RU" dirty="0" smtClean="0"/>
              <a:t>ону, 2020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20F7E-6427-49EA-9E98-87F236E0450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3636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9793" y="147337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i="1" dirty="0"/>
              <a:t>Критерии и условия выбора организационной структуры для проектной реализации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9286895" y="6325813"/>
            <a:ext cx="7619999" cy="365125"/>
          </a:xfrm>
        </p:spPr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20F7E-6427-49EA-9E98-87F236E0450D}" type="slidenum">
              <a:rPr lang="ru-RU" smtClean="0"/>
              <a:t>10</a:t>
            </a:fld>
            <a:endParaRPr lang="ru-RU"/>
          </a:p>
        </p:txBody>
      </p:sp>
      <p:pic>
        <p:nvPicPr>
          <p:cNvPr id="6" name="Объект 5" descr="критерии выбора организационной проектной структуры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8805" y="1264555"/>
            <a:ext cx="7386452" cy="52370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4273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Благодарю за внимание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20F7E-6427-49EA-9E98-87F236E0450D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066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175" y="308758"/>
            <a:ext cx="9711438" cy="1596242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 выборе </a:t>
            </a:r>
            <a:r>
              <a:rPr lang="ru-RU" dirty="0" smtClean="0"/>
              <a:t>организационной формы </a:t>
            </a:r>
            <a:r>
              <a:rPr lang="ru-RU" dirty="0"/>
              <a:t>необходимо учитывать следующие </a:t>
            </a:r>
            <a:r>
              <a:rPr lang="ru-RU" dirty="0" smtClean="0"/>
              <a:t>факторы: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сложность </a:t>
            </a:r>
            <a:r>
              <a:rPr lang="ru-RU" dirty="0"/>
              <a:t>проекта;</a:t>
            </a:r>
          </a:p>
          <a:p>
            <a:r>
              <a:rPr lang="ru-RU" dirty="0" smtClean="0"/>
              <a:t>технологичность </a:t>
            </a:r>
            <a:r>
              <a:rPr lang="ru-RU" dirty="0"/>
              <a:t>проекта, т. е. возможность выполнения работ с минимальными издержками трудовых, материальных и финансовых ресурсов;</a:t>
            </a:r>
          </a:p>
          <a:p>
            <a:r>
              <a:rPr lang="ru-RU" dirty="0" smtClean="0"/>
              <a:t>сроки </a:t>
            </a:r>
            <a:r>
              <a:rPr lang="ru-RU" dirty="0"/>
              <a:t>завершения отдельных стадий;</a:t>
            </a:r>
          </a:p>
          <a:p>
            <a:r>
              <a:rPr lang="ru-RU" dirty="0" smtClean="0"/>
              <a:t>требования </a:t>
            </a:r>
            <a:r>
              <a:rPr lang="ru-RU" dirty="0"/>
              <a:t>заказчика (инвестора);</a:t>
            </a:r>
          </a:p>
          <a:p>
            <a:r>
              <a:rPr lang="ru-RU" dirty="0" smtClean="0"/>
              <a:t>финансовые </a:t>
            </a:r>
            <a:r>
              <a:rPr lang="ru-RU" dirty="0"/>
              <a:t>возможности заказчика (инвестора).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20F7E-6427-49EA-9E98-87F236E0450D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339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6291" y="95003"/>
            <a:ext cx="10008321" cy="1809997"/>
          </a:xfrm>
        </p:spPr>
        <p:txBody>
          <a:bodyPr>
            <a:normAutofit fontScale="90000"/>
          </a:bodyPr>
          <a:lstStyle/>
          <a:p>
            <a:r>
              <a:rPr lang="ru-RU" i="1" dirty="0"/>
              <a:t>Модель окружения, органов стратегического управления и исполнения проектной реализации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9108765" y="6325813"/>
            <a:ext cx="7619999" cy="365125"/>
          </a:xfrm>
        </p:spPr>
        <p:txBody>
          <a:bodyPr/>
          <a:lstStyle/>
          <a:p>
            <a:r>
              <a:rPr lang="ru-RU" dirty="0" smtClean="0"/>
              <a:t>ДГТУ, кафедра "Экономика и менеджмент»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20F7E-6427-49EA-9E98-87F236E0450D}" type="slidenum">
              <a:rPr lang="ru-RU" smtClean="0"/>
              <a:t>3</a:t>
            </a:fld>
            <a:endParaRPr lang="ru-RU"/>
          </a:p>
        </p:txBody>
      </p:sp>
      <p:pic>
        <p:nvPicPr>
          <p:cNvPr id="6" name="Объект 5" descr="связь исполнения проектной реализации с окружением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6966" y="1603169"/>
            <a:ext cx="6020790" cy="48570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84283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0400" y="147337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Пример организационной структуры проекта</a:t>
            </a:r>
            <a:br>
              <a:rPr lang="ru-RU" dirty="0"/>
            </a:b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20F7E-6427-49EA-9E98-87F236E0450D}" type="slidenum">
              <a:rPr lang="ru-RU" smtClean="0"/>
              <a:t>4</a:t>
            </a:fld>
            <a:endParaRPr lang="ru-RU"/>
          </a:p>
        </p:txBody>
      </p:sp>
      <p:pic>
        <p:nvPicPr>
          <p:cNvPr id="6" name="Объект 5" descr="организационная структура проекта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1974" y="938151"/>
            <a:ext cx="5682857" cy="49736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8919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3636" y="147337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i="1" dirty="0"/>
              <a:t>Организационная модель функционального подхода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20F7E-6427-49EA-9E98-87F236E0450D}" type="slidenum">
              <a:rPr lang="ru-RU" smtClean="0"/>
              <a:t>5</a:t>
            </a:fld>
            <a:endParaRPr lang="ru-RU"/>
          </a:p>
        </p:txBody>
      </p:sp>
      <p:pic>
        <p:nvPicPr>
          <p:cNvPr id="6" name="Объект 5" descr="функциональная организационная структура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6967" y="1152907"/>
            <a:ext cx="5950016" cy="47589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60803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148" y="99972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i="1" dirty="0"/>
              <a:t>Организационная модель выделенной проектной структуры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20F7E-6427-49EA-9E98-87F236E0450D}" type="slidenum">
              <a:rPr lang="ru-RU" smtClean="0"/>
              <a:t>6</a:t>
            </a:fld>
            <a:endParaRPr lang="ru-RU"/>
          </a:p>
        </p:txBody>
      </p:sp>
      <p:pic>
        <p:nvPicPr>
          <p:cNvPr id="6" name="Объект 5" descr="выделенная проектная структура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578" y="1152907"/>
            <a:ext cx="6681916" cy="47589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4825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7278" y="99972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i="1" dirty="0"/>
              <a:t>Матричная организационная модель проектной деятельности компании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20F7E-6427-49EA-9E98-87F236E0450D}" type="slidenum">
              <a:rPr lang="ru-RU" smtClean="0"/>
              <a:t>7</a:t>
            </a:fld>
            <a:endParaRPr lang="ru-RU"/>
          </a:p>
        </p:txBody>
      </p:sp>
      <p:pic>
        <p:nvPicPr>
          <p:cNvPr id="6" name="Объект 5" descr="матричная организационная структура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3818" y="1152907"/>
            <a:ext cx="7410595" cy="45747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56152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7104745"/>
              </p:ext>
            </p:extLst>
          </p:nvPr>
        </p:nvGraphicFramePr>
        <p:xfrm>
          <a:off x="2280062" y="486889"/>
          <a:ext cx="9224551" cy="5944054"/>
        </p:xfrm>
        <a:graphic>
          <a:graphicData uri="http://schemas.openxmlformats.org/drawingml/2006/table">
            <a:tbl>
              <a:tblPr firstRow="1" firstCol="1" bandRow="1">
                <a:tableStyleId>{284E427A-3D55-4303-BF80-6455036E1DE7}</a:tableStyleId>
              </a:tblPr>
              <a:tblGrid>
                <a:gridCol w="4465122">
                  <a:extLst>
                    <a:ext uri="{9D8B030D-6E8A-4147-A177-3AD203B41FA5}">
                      <a16:colId xmlns:a16="http://schemas.microsoft.com/office/drawing/2014/main" val="432998110"/>
                    </a:ext>
                  </a:extLst>
                </a:gridCol>
                <a:gridCol w="4759429">
                  <a:extLst>
                    <a:ext uri="{9D8B030D-6E8A-4147-A177-3AD203B41FA5}">
                      <a16:colId xmlns:a16="http://schemas.microsoft.com/office/drawing/2014/main" val="1440439636"/>
                    </a:ext>
                  </a:extLst>
                </a:gridCol>
              </a:tblGrid>
              <a:tr h="314248">
                <a:tc>
                  <a:txBody>
                    <a:bodyPr/>
                    <a:lstStyle/>
                    <a:p>
                      <a:pPr marL="36195" algn="just">
                        <a:lnSpc>
                          <a:spcPts val="1425"/>
                        </a:lnSpc>
                        <a:spcAft>
                          <a:spcPts val="0"/>
                        </a:spcAft>
                      </a:pPr>
                      <a:endParaRPr lang="ru-RU" sz="1400" b="0" dirty="0" smtClean="0">
                        <a:effectLst/>
                      </a:endParaRPr>
                    </a:p>
                    <a:p>
                      <a:pPr marL="36195" algn="just">
                        <a:lnSpc>
                          <a:spcPts val="1425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</a:rPr>
                        <a:t>Преимущества </a:t>
                      </a:r>
                      <a:r>
                        <a:rPr lang="ru-RU" sz="1400" b="0" dirty="0">
                          <a:effectLst/>
                        </a:rPr>
                        <a:t>матричного подхода</a:t>
                      </a:r>
                      <a:endParaRPr lang="ru-RU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6195" algn="just">
                        <a:lnSpc>
                          <a:spcPts val="1425"/>
                        </a:lnSpc>
                        <a:spcAft>
                          <a:spcPts val="0"/>
                        </a:spcAft>
                      </a:pPr>
                      <a:endParaRPr lang="ru-RU" sz="1400" b="0" dirty="0" smtClean="0">
                        <a:effectLst/>
                      </a:endParaRPr>
                    </a:p>
                    <a:p>
                      <a:pPr marL="36195" algn="just">
                        <a:lnSpc>
                          <a:spcPts val="1425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</a:rPr>
                        <a:t>Недостатки </a:t>
                      </a:r>
                      <a:r>
                        <a:rPr lang="ru-RU" sz="1400" b="0" dirty="0">
                          <a:effectLst/>
                        </a:rPr>
                        <a:t>матричного </a:t>
                      </a:r>
                      <a:r>
                        <a:rPr lang="ru-RU" sz="1400" b="0" dirty="0" smtClean="0">
                          <a:effectLst/>
                        </a:rPr>
                        <a:t>подхода</a:t>
                      </a:r>
                    </a:p>
                    <a:p>
                      <a:pPr marL="36195" algn="just">
                        <a:lnSpc>
                          <a:spcPts val="1425"/>
                        </a:lnSpc>
                        <a:spcAft>
                          <a:spcPts val="0"/>
                        </a:spcAft>
                      </a:pPr>
                      <a:endParaRPr lang="ru-RU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51382737"/>
                  </a:ext>
                </a:extLst>
              </a:tr>
              <a:tr h="1352663">
                <a:tc>
                  <a:txBody>
                    <a:bodyPr/>
                    <a:lstStyle/>
                    <a:p>
                      <a:pPr marL="361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1. Проект и его цели находятся в центре внимания – так же, как и потребности клиентов</a:t>
                      </a:r>
                      <a:endParaRPr lang="ru-RU" sz="12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61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1. Возникают конфликты между проектной и функциональной структурами, которые создают большие проблемы при принятии решений по проекту</a:t>
                      </a:r>
                      <a:endParaRPr lang="ru-RU" sz="12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96720352"/>
                  </a:ext>
                </a:extLst>
              </a:tr>
              <a:tr h="1696435">
                <a:tc>
                  <a:txBody>
                    <a:bodyPr/>
                    <a:lstStyle/>
                    <a:p>
                      <a:pPr marL="361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2. Сохраняются все преимущества функциональных структур по оптимизации деятельности в функциональных областях и использовании ресурсов для нужд нескольких проектов</a:t>
                      </a:r>
                      <a:endParaRPr lang="ru-RU" sz="12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61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2. Возникает необходимость координировать деятельность нескольких проектов, например, по таким вопросам, как распределение ограниченных ресурсов</a:t>
                      </a:r>
                      <a:endParaRPr lang="ru-RU" sz="12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05230381"/>
                  </a:ext>
                </a:extLst>
              </a:tr>
              <a:tr h="1352663">
                <a:tc>
                  <a:txBody>
                    <a:bodyPr/>
                    <a:lstStyle/>
                    <a:p>
                      <a:pPr marL="361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3. Существенно снижается беспокойство персонала по поводу карьеры по окончании проекта</a:t>
                      </a:r>
                      <a:endParaRPr lang="ru-RU" sz="12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61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3. Возникает серьезная проблема распределения полномочий между руководителями проектов и руководителями функциональных подразделений</a:t>
                      </a:r>
                      <a:endParaRPr lang="ru-RU" sz="12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56056280"/>
                  </a:ext>
                </a:extLst>
              </a:tr>
              <a:tr h="1008893">
                <a:tc>
                  <a:txBody>
                    <a:bodyPr/>
                    <a:lstStyle/>
                    <a:p>
                      <a:pPr marL="361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4. Появляется возможность гибко настраивать организационную структуру в рамках широкого спектра: от слабой матрицы до сильной</a:t>
                      </a:r>
                      <a:endParaRPr lang="ru-RU" sz="12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61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4. Нарушается принцип единоначалия, что дезориентирует персонал и вызывает множество конфликтов</a:t>
                      </a:r>
                      <a:endParaRPr lang="ru-RU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18510368"/>
                  </a:ext>
                </a:extLst>
              </a:tr>
            </a:tbl>
          </a:graphicData>
        </a:graphic>
      </p:graphicFrame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719840" y="6492875"/>
            <a:ext cx="7619999" cy="365125"/>
          </a:xfrm>
        </p:spPr>
        <p:txBody>
          <a:bodyPr/>
          <a:lstStyle/>
          <a:p>
            <a:r>
              <a:rPr lang="ru-RU" dirty="0" smtClean="0"/>
              <a:t>ДГТУ, кафедра "Экономика и менеджмент»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20F7E-6427-49EA-9E98-87F236E0450D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0658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0061" y="293218"/>
            <a:ext cx="8911687" cy="1280890"/>
          </a:xfrm>
        </p:spPr>
        <p:txBody>
          <a:bodyPr/>
          <a:lstStyle/>
          <a:p>
            <a:r>
              <a:rPr lang="ru-RU" dirty="0" smtClean="0"/>
              <a:t>Виды организационных матриц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7519735"/>
              </p:ext>
            </p:extLst>
          </p:nvPr>
        </p:nvGraphicFramePr>
        <p:xfrm>
          <a:off x="2161309" y="997527"/>
          <a:ext cx="9329248" cy="49705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32312">
                  <a:extLst>
                    <a:ext uri="{9D8B030D-6E8A-4147-A177-3AD203B41FA5}">
                      <a16:colId xmlns:a16="http://schemas.microsoft.com/office/drawing/2014/main" val="3770683273"/>
                    </a:ext>
                  </a:extLst>
                </a:gridCol>
                <a:gridCol w="2332312">
                  <a:extLst>
                    <a:ext uri="{9D8B030D-6E8A-4147-A177-3AD203B41FA5}">
                      <a16:colId xmlns:a16="http://schemas.microsoft.com/office/drawing/2014/main" val="599459152"/>
                    </a:ext>
                  </a:extLst>
                </a:gridCol>
                <a:gridCol w="2332312">
                  <a:extLst>
                    <a:ext uri="{9D8B030D-6E8A-4147-A177-3AD203B41FA5}">
                      <a16:colId xmlns:a16="http://schemas.microsoft.com/office/drawing/2014/main" val="2673938183"/>
                    </a:ext>
                  </a:extLst>
                </a:gridCol>
                <a:gridCol w="2332312">
                  <a:extLst>
                    <a:ext uri="{9D8B030D-6E8A-4147-A177-3AD203B41FA5}">
                      <a16:colId xmlns:a16="http://schemas.microsoft.com/office/drawing/2014/main" val="3080412206"/>
                    </a:ext>
                  </a:extLst>
                </a:gridCol>
              </a:tblGrid>
              <a:tr h="209112">
                <a:tc>
                  <a:txBody>
                    <a:bodyPr/>
                    <a:lstStyle/>
                    <a:p>
                      <a:pPr algn="just">
                        <a:lnSpc>
                          <a:spcPts val="1425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 матрицы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834" marR="258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25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характеристика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834" marR="258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25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Сфера применения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834" marR="258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25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Недостатки подхода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834" marR="25834" marT="0" marB="0"/>
                </a:tc>
                <a:extLst>
                  <a:ext uri="{0D108BD9-81ED-4DB2-BD59-A6C34878D82A}">
                    <a16:rowId xmlns:a16="http://schemas.microsoft.com/office/drawing/2014/main" val="1154340716"/>
                  </a:ext>
                </a:extLst>
              </a:tr>
              <a:tr h="11336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Слабая матрица(тяготеет к функциональной организации)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834" marR="258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Это некий компромисс, позволяющий сохранить власть функциональных руководителей и повысить эффективность проектной координации.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834" marR="258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Хорошо работает для организаций, реализующих внутренние проекты для собственного развития.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834" marR="258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Основные недостатки функционального способа организации сохраняются, но уровень достижения поставленной проектной задачи повышается.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834" marR="25834" marT="0" marB="0"/>
                </a:tc>
                <a:extLst>
                  <a:ext uri="{0D108BD9-81ED-4DB2-BD59-A6C34878D82A}">
                    <a16:rowId xmlns:a16="http://schemas.microsoft.com/office/drawing/2014/main" val="961461266"/>
                  </a:ext>
                </a:extLst>
              </a:tr>
              <a:tr h="18138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Сильная матрица(тяготеет к «чисто» проектной организации)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834" marR="258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PM отвечает за выполнение задачи проекта как полноценный ответственный ресурс. Он как бы «покупает» у функциональных руководителей персонал в проект и ставит задачи напрямую членам команды проекта.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834" marR="258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Область применения достаточно ограничена в основном проектно-ориентированным бизнесом: строительство, консалтинг, IT-разработки и т.п.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834" marR="258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Более высокая стоимость реализации организационной модели. Конкуренция за лучший персонал между менеджерами проектов. Сниженный уровень власти у руководителей подразделений, превращающихся в администраторов.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834" marR="25834" marT="0" marB="0"/>
                </a:tc>
                <a:extLst>
                  <a:ext uri="{0D108BD9-81ED-4DB2-BD59-A6C34878D82A}">
                    <a16:rowId xmlns:a16="http://schemas.microsoft.com/office/drawing/2014/main" val="2535700769"/>
                  </a:ext>
                </a:extLst>
              </a:tr>
              <a:tr h="18138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Сбалансированная матрица(расположена где-то посередине между функциональным и «чисто» проектным подходом)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834" marR="258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Ответственность за проект разделена в близких пропорциях между PM и функциональным руководителем. PM отвечает за координацию и интегрированный результат всех работ. Руководитель подразделения отвечает за результаты работ в узкой функциональной области.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834" marR="258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Работает на стадии развитого регулярного менеджмента и высокой управленческой культуры ведения бизнеса.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834" marR="258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Высокая конкуренция за власть, бюджеты решаемых задач и мотивационные бюджеты. Хрупкая организационная модель, требует высоких руководящих компетенций.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834" marR="25834" marT="0" marB="0"/>
                </a:tc>
                <a:extLst>
                  <a:ext uri="{0D108BD9-81ED-4DB2-BD59-A6C34878D82A}">
                    <a16:rowId xmlns:a16="http://schemas.microsoft.com/office/drawing/2014/main" val="4007382679"/>
                  </a:ext>
                </a:extLst>
              </a:tr>
            </a:tbl>
          </a:graphicData>
        </a:graphic>
      </p:graphicFrame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менеджмент»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20F7E-6427-49EA-9E98-87F236E0450D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443443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67</TotalTime>
  <Words>569</Words>
  <Application>Microsoft Office PowerPoint</Application>
  <PresentationFormat>Широкоэкранный</PresentationFormat>
  <Paragraphs>69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Century Gothic</vt:lpstr>
      <vt:lpstr>Times New Roman</vt:lpstr>
      <vt:lpstr>Wingdings 3</vt:lpstr>
      <vt:lpstr>Легкий дым</vt:lpstr>
      <vt:lpstr>Организационный подход к управлению проектами</vt:lpstr>
      <vt:lpstr>При выборе организационной формы необходимо учитывать следующие факторы:</vt:lpstr>
      <vt:lpstr>Модель окружения, органов стратегического управления и исполнения проектной реализации </vt:lpstr>
      <vt:lpstr>Пример организационной структуры проекта </vt:lpstr>
      <vt:lpstr>Организационная модель функционального подхода </vt:lpstr>
      <vt:lpstr>Организационная модель выделенной проектной структуры </vt:lpstr>
      <vt:lpstr>Матричная организационная модель проектной деятельности компании </vt:lpstr>
      <vt:lpstr>Презентация PowerPoint</vt:lpstr>
      <vt:lpstr>Виды организационных матриц</vt:lpstr>
      <vt:lpstr>Критерии и условия выбора организационной структуры для проектной реализации </vt:lpstr>
      <vt:lpstr>Благодарю за внимание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Организационный подход к управлению проектами</dc:title>
  <dc:creator>Пользователь Windows</dc:creator>
  <cp:lastModifiedBy>Пользователь Windows</cp:lastModifiedBy>
  <cp:revision>9</cp:revision>
  <dcterms:created xsi:type="dcterms:W3CDTF">2020-08-18T06:29:10Z</dcterms:created>
  <dcterms:modified xsi:type="dcterms:W3CDTF">2020-08-18T07:36:59Z</dcterms:modified>
</cp:coreProperties>
</file>