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0A72C-E5E9-4B9F-AA47-4300B1F9B2A0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4EB53-1B6D-4459-9A51-74A4BAF45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2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0DA4-865B-407C-A974-9B699B215FCA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0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24958-7B6E-4470-AE7B-F46FF6C3041C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81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4C14-B929-43A9-9E1B-D3CA9AD264D8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484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C599A-3F0A-4697-A053-4D0C3F7BF06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B14E-02EE-4423-B2B8-6E3472E0F24D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756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5C73-F8AB-4FB4-B3B9-BB357200A027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1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61184-1B93-4A8E-BCFC-CED1B1DF31D0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116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55C6F-2ACF-4F9C-9B11-4730E3FBE1C0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6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E6C6-28BA-49ED-804B-CBE6079BB44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74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F438E-282E-4AA8-A2E0-C0A88B3193D7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719F-E493-49FB-8CAD-958F813B479A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0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B68B1-8265-48A1-A680-3FC2A408D664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200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CD00D-DF83-4044-906B-C841D1C91922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DAF9-8035-4703-A6C8-558E3204D7E3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22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4FF0-00A0-4F70-B886-401AC4789842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448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157B5-08E4-46F2-A5FD-7D2D4BE7DE4F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54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67C10-2C8A-4701-B59A-CE82AA84636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0DF3CC-2E40-4AC0-8DFE-2305B24A2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83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698172"/>
            <a:ext cx="8915400" cy="3079210"/>
          </a:xfrm>
        </p:spPr>
        <p:txBody>
          <a:bodyPr>
            <a:normAutofit fontScale="90000"/>
          </a:bodyPr>
          <a:lstStyle/>
          <a:p>
            <a:r>
              <a:rPr lang="ru-RU" dirty="0"/>
              <a:t>Управление финансами проекта.  </a:t>
            </a:r>
            <a:r>
              <a:rPr lang="ru-RU" dirty="0" smtClean="0"/>
              <a:t>Привлечение </a:t>
            </a:r>
            <a:r>
              <a:rPr lang="ru-RU" dirty="0"/>
              <a:t>инвестиций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Тема </a:t>
            </a:r>
            <a:r>
              <a:rPr lang="ru-RU" dirty="0" smtClean="0"/>
              <a:t>5.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57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Проектное бюджетирование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/>
              <a:t>Проектное бюджетирование - это процесс планирова­ния, учета и анализа количественных проектных показате­лей, значимых для реализации проектов:</a:t>
            </a:r>
          </a:p>
          <a:p>
            <a:pPr lvl="0" fontAlgn="base"/>
            <a:r>
              <a:rPr lang="ru-RU" dirty="0"/>
              <a:t>Затраты;</a:t>
            </a:r>
          </a:p>
          <a:p>
            <a:pPr lvl="0" fontAlgn="base"/>
            <a:r>
              <a:rPr lang="ru-RU" dirty="0"/>
              <a:t>Финансирование;</a:t>
            </a:r>
          </a:p>
          <a:p>
            <a:pPr lvl="0" fontAlgn="base"/>
            <a:r>
              <a:rPr lang="ru-RU" dirty="0"/>
              <a:t>Дебиторская и кредиторская задолженность;</a:t>
            </a:r>
          </a:p>
          <a:p>
            <a:pPr lvl="0" fontAlgn="base"/>
            <a:r>
              <a:rPr lang="ru-RU" dirty="0"/>
              <a:t>Незавершенное строительство;</a:t>
            </a:r>
          </a:p>
          <a:p>
            <a:pPr lvl="0" fontAlgn="base"/>
            <a:r>
              <a:rPr lang="ru-RU" dirty="0"/>
              <a:t>Ввод в эксплуатацию объектов основных средств и другие показатели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255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задачи управления проектами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fontAlgn="base"/>
            <a:r>
              <a:rPr lang="ru-RU" dirty="0"/>
              <a:t>Эффективное планирование распределения финан­совых ресурсов по проектам компании;</a:t>
            </a:r>
          </a:p>
          <a:p>
            <a:pPr lvl="0" fontAlgn="base"/>
            <a:r>
              <a:rPr lang="ru-RU" dirty="0"/>
              <a:t>Контроль целевого использования средств (деньги потрачены именно на тот проект, на который они выделяются)</a:t>
            </a:r>
          </a:p>
          <a:p>
            <a:pPr lvl="0" fontAlgn="base"/>
            <a:r>
              <a:rPr lang="ru-RU" dirty="0"/>
              <a:t>Отслеживание любых проектных показателей в раз­резе портфеля проектов в целом (средняя </a:t>
            </a:r>
            <a:r>
              <a:rPr lang="ru-RU" dirty="0" err="1"/>
              <a:t>незавер­шенка</a:t>
            </a:r>
            <a:r>
              <a:rPr lang="ru-RU" dirty="0"/>
              <a:t>, удельное финансирование на единицу ввода в эксплуатацию), и в динамике (изменение ввода в эксплуатацию за год по кварталам);</a:t>
            </a:r>
          </a:p>
          <a:p>
            <a:pPr lvl="0" fontAlgn="base"/>
            <a:r>
              <a:rPr lang="ru-RU" dirty="0"/>
              <a:t>Анализ портфеля проектов по любым аналитическим разрезам:</a:t>
            </a:r>
          </a:p>
          <a:p>
            <a:pPr marL="0" indent="0" fontAlgn="base">
              <a:buNone/>
            </a:pPr>
            <a:r>
              <a:rPr lang="ru-RU" dirty="0"/>
              <a:t>1. Распределение финансирования по проектам раз­личного приоритета;</a:t>
            </a:r>
          </a:p>
          <a:p>
            <a:pPr marL="0" indent="0" fontAlgn="base">
              <a:buNone/>
            </a:pPr>
            <a:r>
              <a:rPr lang="ru-RU" dirty="0"/>
              <a:t>2. Распределение затрат по проектам различного вида и комплексности;</a:t>
            </a:r>
          </a:p>
          <a:p>
            <a:pPr marL="0" indent="0">
              <a:buNone/>
            </a:pPr>
            <a:r>
              <a:rPr lang="ru-RU" dirty="0"/>
              <a:t>3. Распределение финансирования по различным подрядчикам (заказчикам) и другие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18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6042" y="279726"/>
            <a:ext cx="8911687" cy="1280890"/>
          </a:xfrm>
        </p:spPr>
        <p:txBody>
          <a:bodyPr/>
          <a:lstStyle/>
          <a:p>
            <a:r>
              <a:rPr lang="ru-RU" dirty="0"/>
              <a:t>Управление финансами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4</a:t>
            </a:fld>
            <a:endParaRPr lang="ru-RU"/>
          </a:p>
        </p:txBody>
      </p:sp>
      <p:pic>
        <p:nvPicPr>
          <p:cNvPr id="6" name="Объект 5" descr="https://pmforesight.ru/images/opportunities/sx00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205" y="1460665"/>
            <a:ext cx="7210634" cy="4451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87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8536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"Управление финансами проекта" позволяет: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7564" y="1428227"/>
            <a:ext cx="9177048" cy="4707581"/>
          </a:xfrm>
        </p:spPr>
        <p:txBody>
          <a:bodyPr>
            <a:normAutofit/>
          </a:bodyPr>
          <a:lstStyle/>
          <a:p>
            <a:pPr lvl="0" fontAlgn="base"/>
            <a:r>
              <a:rPr lang="ru-RU" dirty="0" smtClean="0"/>
              <a:t>учитывать </a:t>
            </a:r>
            <a:r>
              <a:rPr lang="ru-RU" dirty="0"/>
              <a:t>плановые показатели бюджета проекта (по финансированию проекта), в том числе в разбивку по отдельным статьям и плановым периодам;</a:t>
            </a:r>
          </a:p>
          <a:p>
            <a:pPr lvl="0" fontAlgn="base"/>
            <a:r>
              <a:rPr lang="ru-RU" dirty="0"/>
              <a:t>формировать прогнозные бюджетные показатели по проекту;</a:t>
            </a:r>
          </a:p>
          <a:p>
            <a:pPr lvl="0" fontAlgn="base"/>
            <a:r>
              <a:rPr lang="ru-RU" dirty="0"/>
              <a:t>отслеживать фактические показатели исполнения бюджета проекта;</a:t>
            </a:r>
          </a:p>
          <a:p>
            <a:pPr lvl="0" fontAlgn="base"/>
            <a:r>
              <a:rPr lang="ru-RU" dirty="0"/>
              <a:t>отображать статус показателей за счёт индикации соотношений их плановых, прогнозных и фактических значений;</a:t>
            </a:r>
          </a:p>
          <a:p>
            <a:pPr lvl="0" fontAlgn="base"/>
            <a:r>
              <a:rPr lang="ru-RU" dirty="0"/>
              <a:t>учитывать главных распорядителей бюджетных средств, использующихся при вводе информации по бюджету проекта;</a:t>
            </a:r>
          </a:p>
          <a:p>
            <a:pPr lvl="0" fontAlgn="base"/>
            <a:r>
              <a:rPr lang="ru-RU" dirty="0"/>
              <a:t>связывать финансовые показатели проекта с этапами календарного плана;</a:t>
            </a:r>
          </a:p>
          <a:p>
            <a:pPr lvl="0" fontAlgn="base"/>
            <a:r>
              <a:rPr lang="ru-RU" dirty="0"/>
              <a:t>проводить мониторинг данных по источникам финансирования на уровне проектов и объектов программ \ государственных программ (в </a:t>
            </a:r>
            <a:r>
              <a:rPr lang="ru-RU" dirty="0" err="1"/>
              <a:t>т.ч</a:t>
            </a:r>
            <a:r>
              <a:rPr lang="ru-RU" dirty="0"/>
              <a:t>. за счёт использования соответствующей отчётности)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Инвестиции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Инвестиции</a:t>
            </a:r>
            <a:r>
              <a:rPr lang="ru-RU" dirty="0"/>
              <a:t> – это не только небольшие вложения от частного лица в определенные активы, но и двигатель современной экономики, фундамент на котором стоит весь бизнес на текущий </a:t>
            </a:r>
            <a:r>
              <a:rPr lang="ru-RU" dirty="0" smtClean="0"/>
              <a:t>момент</a:t>
            </a:r>
          </a:p>
          <a:p>
            <a:r>
              <a:rPr lang="ru-RU" dirty="0"/>
              <a:t>Это вложения частного или иного характера в </a:t>
            </a:r>
            <a:r>
              <a:rPr lang="ru-RU" dirty="0" smtClean="0"/>
              <a:t>актив</a:t>
            </a:r>
          </a:p>
          <a:p>
            <a:pPr marL="0" lvl="0" indent="0">
              <a:buNone/>
            </a:pPr>
            <a:r>
              <a:rPr lang="ru-RU" b="1" dirty="0" smtClean="0"/>
              <a:t>Инвестиции позволяют:</a:t>
            </a:r>
          </a:p>
          <a:p>
            <a:pPr lvl="0"/>
            <a:r>
              <a:rPr lang="ru-RU" dirty="0" smtClean="0"/>
              <a:t>Расти </a:t>
            </a:r>
            <a:r>
              <a:rPr lang="ru-RU" dirty="0"/>
              <a:t>и развиваться, не сдерживаться при формировании финансовой стратегии.</a:t>
            </a:r>
          </a:p>
          <a:p>
            <a:pPr lvl="0"/>
            <a:r>
              <a:rPr lang="ru-RU" dirty="0"/>
              <a:t>Увеличить оборот, количество и качество продукции, объем предложения услуг.</a:t>
            </a:r>
          </a:p>
          <a:p>
            <a:pPr lvl="0"/>
            <a:r>
              <a:rPr lang="ru-RU" dirty="0"/>
              <a:t>Открыть сферы, дополнительные отрасли.</a:t>
            </a:r>
          </a:p>
          <a:p>
            <a:pPr lvl="0"/>
            <a:r>
              <a:rPr lang="ru-RU" dirty="0"/>
              <a:t>Приобрести дочерние компании или совершенно новый </a:t>
            </a:r>
            <a:r>
              <a:rPr lang="ru-RU" dirty="0" err="1"/>
              <a:t>стартап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Освоить горизонты в географическом плане, города и субъекты РФ, создание филиалов.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376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Привлечение инвесторов в бизнес-проект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Шаг 1 – ищем источник инвестиций</a:t>
            </a:r>
          </a:p>
          <a:p>
            <a:r>
              <a:rPr lang="ru-RU" dirty="0"/>
              <a:t>Шаг 2 – резюме</a:t>
            </a:r>
          </a:p>
          <a:p>
            <a:r>
              <a:rPr lang="ru-RU" dirty="0"/>
              <a:t>Шаг 3 – выбор партнера, заслуживающего доверия</a:t>
            </a:r>
          </a:p>
          <a:p>
            <a:r>
              <a:rPr lang="ru-RU" dirty="0"/>
              <a:t>Шаг 4 – форма дивидендов</a:t>
            </a:r>
          </a:p>
          <a:p>
            <a:r>
              <a:rPr lang="ru-RU" dirty="0"/>
              <a:t>Шаг 5 – доносим информацию до ЦА</a:t>
            </a:r>
          </a:p>
          <a:p>
            <a:r>
              <a:rPr lang="ru-RU" dirty="0"/>
              <a:t>Шаг 6 – ведем переговоры</a:t>
            </a:r>
          </a:p>
          <a:p>
            <a:r>
              <a:rPr lang="ru-RU" dirty="0" smtClean="0"/>
              <a:t>Шаг </a:t>
            </a:r>
            <a:r>
              <a:rPr lang="ru-RU" dirty="0"/>
              <a:t>7 – заключение договора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70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Благодарю </a:t>
            </a:r>
            <a:r>
              <a:rPr lang="ru-RU"/>
              <a:t>за </a:t>
            </a:r>
            <a:r>
              <a:rPr lang="ru-RU" smtClean="0"/>
              <a:t>внимание!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DF3CC-2E40-4AC0-8DFE-2305B24A290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05039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</TotalTime>
  <Words>484</Words>
  <Application>Microsoft Office PowerPoint</Application>
  <PresentationFormat>Широкоэкранный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Легкий дым</vt:lpstr>
      <vt:lpstr>Управление финансами проекта.  Привлечение инвестиций </vt:lpstr>
      <vt:lpstr>Проектное бюджетирование </vt:lpstr>
      <vt:lpstr>Основные задачи управления проектами</vt:lpstr>
      <vt:lpstr>Управление финансами проекта</vt:lpstr>
      <vt:lpstr>"Управление финансами проекта" позволяет: </vt:lpstr>
      <vt:lpstr>Инвестиции </vt:lpstr>
      <vt:lpstr>Привлечение инвесторов в бизнес-проект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финансами проекта.  Привлечение инвестиций </dc:title>
  <dc:creator>Пользователь Windows</dc:creator>
  <cp:lastModifiedBy>Пользователь Windows</cp:lastModifiedBy>
  <cp:revision>3</cp:revision>
  <dcterms:created xsi:type="dcterms:W3CDTF">2020-08-18T08:57:28Z</dcterms:created>
  <dcterms:modified xsi:type="dcterms:W3CDTF">2020-08-18T09:21:30Z</dcterms:modified>
</cp:coreProperties>
</file>