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79F71-2852-491B-9263-682F824C2917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63393-1B55-4145-B672-35ECECB0F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620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730-1976-41A3-A1CC-DE1D42B292B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56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2A6F-BC2F-460A-A60D-9ED5E517DD57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4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D6CB-9C29-489D-9ED4-E3E2D41ABE4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75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7E453-E121-44DC-BFD4-9EBFEE779182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32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C2052-9127-4C4D-85CC-D4BCAF4BF57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2465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187B-CD50-4BD3-8CAA-06B8817D35DE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79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AF14-CA50-4787-9580-43C9FA787E4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1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4763-61A4-4112-A9C0-04570DF6333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19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80DE-68C4-43C7-9107-61A6EE01D976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08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43ABC-02A9-4963-A57F-93C044F9AF21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2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8720-8CB3-4601-91B9-B623AC2DD01F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1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968C0-10D0-4A81-AB36-7F4E2A4EC92C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3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D2AC-6222-4706-B719-E432AEA72FCE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9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77FC-03EA-4EA9-8D27-1AF42C0FE5AD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2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7351C-FF4F-486C-A3A6-C33483DED097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9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E183-E5DD-4328-B42A-B69228A5B52D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4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7D74C-63EA-4317-8127-0F0F77BC0C4A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1DE110-D699-49F1-8E82-3B8A8E314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63191" y="890650"/>
            <a:ext cx="9141422" cy="3886732"/>
          </a:xfrm>
        </p:spPr>
        <p:txBody>
          <a:bodyPr>
            <a:normAutofit fontScale="90000"/>
          </a:bodyPr>
          <a:lstStyle/>
          <a:p>
            <a:r>
              <a:rPr lang="ru-RU" sz="5300" dirty="0"/>
              <a:t>Ж</a:t>
            </a:r>
            <a:r>
              <a:rPr lang="ru-RU" sz="5300" dirty="0" smtClean="0"/>
              <a:t>изненный </a:t>
            </a:r>
            <a:r>
              <a:rPr lang="ru-RU" sz="5300" dirty="0"/>
              <a:t>цикл проекта. </a:t>
            </a:r>
            <a:r>
              <a:rPr lang="ru-RU" sz="5300" dirty="0" smtClean="0"/>
              <a:t>Внешняя </a:t>
            </a:r>
            <a:r>
              <a:rPr lang="ru-RU" sz="5300" dirty="0"/>
              <a:t>и внутренняя среда проекта. </a:t>
            </a:r>
            <a:r>
              <a:rPr lang="ru-RU" sz="5300" dirty="0" smtClean="0"/>
              <a:t>Временные </a:t>
            </a:r>
            <a:r>
              <a:rPr lang="ru-RU" sz="5300" dirty="0"/>
              <a:t>рамки проекта и ресурсы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3.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ДГТУ, кафедра "Экономика и менеджмент»</a:t>
            </a:r>
          </a:p>
          <a:p>
            <a:r>
              <a:rPr lang="ru-RU" dirty="0"/>
              <a:t>г. Ростов-на-Дону, 2020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91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10</a:t>
            </a:fld>
            <a:endParaRPr lang="ru-RU"/>
          </a:p>
        </p:txBody>
      </p:sp>
      <p:pic>
        <p:nvPicPr>
          <p:cNvPr id="4" name="Рисунок 3" descr="https://pptcloud3.ams3.digitaloceanspaces.com/slides/pics/003/527/956/original/Slide20.jpg?14948881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922" y="0"/>
            <a:ext cx="9381507" cy="6792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94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89163" y="512462"/>
            <a:ext cx="8911687" cy="1280890"/>
          </a:xfrm>
        </p:spPr>
        <p:txBody>
          <a:bodyPr/>
          <a:lstStyle/>
          <a:p>
            <a:r>
              <a:rPr lang="ru-RU" dirty="0"/>
              <a:t>Организационные, операционные и временные рамки проекта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Организационные рамки</a:t>
            </a:r>
            <a:r>
              <a:rPr lang="ru-RU" dirty="0"/>
              <a:t> проекта характеризуются составом его </a:t>
            </a:r>
            <a:r>
              <a:rPr lang="ru-RU" dirty="0" smtClean="0"/>
              <a:t>участников</a:t>
            </a:r>
          </a:p>
          <a:p>
            <a:r>
              <a:rPr lang="ru-RU" b="1" i="1" dirty="0" smtClean="0"/>
              <a:t>Операционные </a:t>
            </a:r>
            <a:r>
              <a:rPr lang="ru-RU" b="1" i="1" dirty="0"/>
              <a:t>рамки</a:t>
            </a:r>
            <a:r>
              <a:rPr lang="ru-RU" dirty="0"/>
              <a:t> проекта характеризуются составом действий, выполняемых </a:t>
            </a:r>
            <a:r>
              <a:rPr lang="ru-RU" dirty="0" smtClean="0"/>
              <a:t>участниками</a:t>
            </a:r>
          </a:p>
          <a:p>
            <a:r>
              <a:rPr lang="ru-RU" b="1" i="1" dirty="0"/>
              <a:t>Временные рамки</a:t>
            </a:r>
            <a:r>
              <a:rPr lang="ru-RU" dirty="0"/>
              <a:t> проекта характеризуются периодом реализации проекта и его разбивкой на отдельные интервалы времени (</a:t>
            </a:r>
            <a:r>
              <a:rPr lang="ru-RU" dirty="0" smtClean="0"/>
              <a:t>шаги)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05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7"/>
          <p:cNvSpPr txBox="1">
            <a:spLocks/>
          </p:cNvSpPr>
          <p:nvPr/>
        </p:nvSpPr>
        <p:spPr>
          <a:xfrm>
            <a:off x="2589213" y="2514600"/>
            <a:ext cx="8915399" cy="2262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Благодарю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18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 проекта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137558" y="1270659"/>
            <a:ext cx="9367054" cy="523027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Жизненный </a:t>
            </a:r>
            <a:r>
              <a:rPr lang="ru-RU" dirty="0"/>
              <a:t>цикл проекта представлен как набор последовательных и иногда перекрывающих фаз проекта, названия и число которых определяются потребностями в управлении и контроле организации или организаций, находящихся в проекте, характером самого проекта или его прикладной </a:t>
            </a:r>
            <a:r>
              <a:rPr lang="ru-RU" dirty="0" smtClean="0"/>
              <a:t>областью.</a:t>
            </a:r>
          </a:p>
          <a:p>
            <a:r>
              <a:rPr lang="ru-RU" b="1" dirty="0"/>
              <a:t>Жизненный цикл проекта показывает</a:t>
            </a:r>
            <a:r>
              <a:rPr lang="ru-RU" dirty="0"/>
              <a:t>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какие работы будут выполнены в установленном промежутке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в какой этап каждой фазы будут достигнуты результаты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кто участник в каждой фазе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как проводить контроль и подтверждать каждую фазу</a:t>
            </a:r>
          </a:p>
          <a:p>
            <a:r>
              <a:rPr lang="ru-RU" b="1" dirty="0"/>
              <a:t>При помощи жизненного цикла проекта можно выявить: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начало и окончание проекта, его протяженность;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создание логического каркаса проекта и установление перечня работ;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в первом приближении определяется динамика затрат и занятости персонала, участвующих в создании проекта; 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на основании структуры жизненного цикла проекта определяются важные этапы проекта для создания контроля и управления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1141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Типовые уровни стоимости и обеспечения персоналом в обобщенной структуре жизненного цикла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3</a:t>
            </a:fld>
            <a:endParaRPr lang="ru-RU"/>
          </a:p>
        </p:txBody>
      </p:sp>
      <p:pic>
        <p:nvPicPr>
          <p:cNvPr id="6" name="Объект 5" descr="https://studfiles.net/html/22343/140/html_A9ZYhOmRP7.pZUf/img-CyIpr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34" y="1911927"/>
            <a:ext cx="6840579" cy="37776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915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Фазы жизненного цикла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4</a:t>
            </a:fld>
            <a:endParaRPr lang="ru-RU"/>
          </a:p>
        </p:txBody>
      </p:sp>
      <p:pic>
        <p:nvPicPr>
          <p:cNvPr id="8" name="Объект 7" descr="https://studfiles.net/html/22343/140/html_A9ZYhOmRP7.pZUf/img-jh5Kqt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13" y="1816925"/>
            <a:ext cx="5383786" cy="3064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5174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2073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Жизненный цикл системы/продукта (на примере программного </a:t>
            </a:r>
            <a:r>
              <a:rPr lang="ru-RU" dirty="0" smtClean="0"/>
              <a:t>продукта)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5</a:t>
            </a:fld>
            <a:endParaRPr lang="ru-RU"/>
          </a:p>
        </p:txBody>
      </p:sp>
      <p:pic>
        <p:nvPicPr>
          <p:cNvPr id="6" name="Объект 5" descr="https://studfiles.net/html/22343/140/html_A9ZYhOmRP7.pZUf/img-mdUgU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1152907"/>
            <a:ext cx="7252774" cy="4758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57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772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Содержание фаз жизненного цикла проектов</a:t>
            </a:r>
            <a:br>
              <a:rPr lang="ru-RU" dirty="0"/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6</a:t>
            </a:fld>
            <a:endParaRPr lang="ru-RU"/>
          </a:p>
        </p:txBody>
      </p:sp>
      <p:pic>
        <p:nvPicPr>
          <p:cNvPr id="6" name="Объект 5" descr="https://studfiles.net/html/22343/140/html_A9ZYhOmRP7.pZUf/img-KEs1NH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53" y="1152907"/>
            <a:ext cx="7398326" cy="55736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382000" y="6361439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45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782" y="0"/>
            <a:ext cx="9056768" cy="1948871"/>
          </a:xfrm>
        </p:spPr>
        <p:txBody>
          <a:bodyPr>
            <a:normAutofit fontScale="90000"/>
          </a:bodyPr>
          <a:lstStyle/>
          <a:p>
            <a:r>
              <a:rPr lang="ru-RU" dirty="0"/>
              <a:t>Зависимость уровня совокупных усилий по проекту (а), возможности рисков </a:t>
            </a:r>
            <a:r>
              <a:rPr lang="ru-RU" dirty="0" smtClean="0"/>
              <a:t>(б) </a:t>
            </a:r>
            <a:r>
              <a:rPr lang="ru-RU" dirty="0"/>
              <a:t>и стоимости изменений (в) от фазы жизненного цикла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7</a:t>
            </a:fld>
            <a:endParaRPr lang="ru-RU"/>
          </a:p>
        </p:txBody>
      </p:sp>
      <p:pic>
        <p:nvPicPr>
          <p:cNvPr id="6" name="Объект 5" descr="https://studfiles.net/html/22343/140/html_A9ZYhOmRP7.pZUf/img-epgPjF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662" y="2237509"/>
            <a:ext cx="8888549" cy="3394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9994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695" y="624110"/>
            <a:ext cx="8998918" cy="765303"/>
          </a:xfrm>
        </p:spPr>
        <p:txBody>
          <a:bodyPr>
            <a:normAutofit fontScale="90000"/>
          </a:bodyPr>
          <a:lstStyle/>
          <a:p>
            <a:r>
              <a:rPr lang="ru-RU" dirty="0"/>
              <a:t>Внешняя и внутренняя </a:t>
            </a:r>
            <a:r>
              <a:rPr lang="ru-RU" dirty="0" smtClean="0"/>
              <a:t>среда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439" y="1591294"/>
            <a:ext cx="9165173" cy="4319928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Внутреннее окружение проекта </a:t>
            </a:r>
            <a:r>
              <a:rPr lang="ru-RU" dirty="0"/>
              <a:t>- </a:t>
            </a:r>
            <a:r>
              <a:rPr lang="ru-RU" dirty="0" smtClean="0"/>
              <a:t>условия </a:t>
            </a:r>
            <a:r>
              <a:rPr lang="ru-RU" dirty="0"/>
              <a:t>реализации проекта, такие как стиль руководства, организацию, участников, команду, коммуникации, информационное и другое обеспечение.</a:t>
            </a:r>
          </a:p>
          <a:p>
            <a:r>
              <a:rPr lang="ru-RU" b="1" dirty="0"/>
              <a:t>Внешнее окружение проекта – </a:t>
            </a:r>
            <a:r>
              <a:rPr lang="ru-RU" b="1" dirty="0" smtClean="0"/>
              <a:t>два </a:t>
            </a:r>
            <a:r>
              <a:rPr lang="ru-RU" b="1" dirty="0"/>
              <a:t>слоя: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ближнее окружение – это среда предприятия, в рамках которого осуществляется проект;</a:t>
            </a:r>
          </a:p>
          <a:p>
            <a:pPr marL="0" indent="0">
              <a:buNone/>
            </a:pPr>
            <a:r>
              <a:rPr lang="ru-RU" dirty="0"/>
              <a:t>- дальнее окружение – окружение самого предприятия.</a:t>
            </a:r>
          </a:p>
          <a:p>
            <a:r>
              <a:rPr lang="ru-RU" b="1" dirty="0"/>
              <a:t>Ближнее окружение проекта </a:t>
            </a:r>
            <a:r>
              <a:rPr lang="ru-RU" dirty="0"/>
              <a:t>(среда предприятия) включает такие факторы воздействия на проект, как руководство, финансы, сбыт, производство строительно-монтажных работ, обеспечение материалом, оборудованием</a:t>
            </a:r>
            <a:r>
              <a:rPr lang="ru-RU" dirty="0" smtClean="0"/>
              <a:t>.</a:t>
            </a:r>
          </a:p>
          <a:p>
            <a:r>
              <a:rPr lang="ru-RU" b="1" dirty="0"/>
              <a:t>Дальнее окружение проекта </a:t>
            </a:r>
            <a:r>
              <a:rPr lang="ru-RU" dirty="0"/>
              <a:t>(окружение предприятия) оказывает влияние на проект как через предприятие, так и непосредственно. Причем, чем масштабнее проект, тем более существенно это влияние.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39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4172" y="0"/>
            <a:ext cx="8911687" cy="1280890"/>
          </a:xfrm>
        </p:spPr>
        <p:txBody>
          <a:bodyPr/>
          <a:lstStyle/>
          <a:p>
            <a:r>
              <a:rPr lang="ru-RU" dirty="0"/>
              <a:t>Внешняя и внутренняя среда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DE110-D699-49F1-8E82-3B8A8E314DC3}" type="slidenum">
              <a:rPr lang="ru-RU" smtClean="0"/>
              <a:t>9</a:t>
            </a:fld>
            <a:endParaRPr lang="ru-RU"/>
          </a:p>
        </p:txBody>
      </p:sp>
      <p:pic>
        <p:nvPicPr>
          <p:cNvPr id="6" name="Объект 5" descr="https://studfiles.net/html/2706/189/html_6ktDHUxpCB.ks9r/img-nSI0Rp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587" y="1021278"/>
            <a:ext cx="7528955" cy="5114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048058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245</Words>
  <Application>Microsoft Office PowerPoint</Application>
  <PresentationFormat>Широкоэкранный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Wingdings 3</vt:lpstr>
      <vt:lpstr>Легкий дым</vt:lpstr>
      <vt:lpstr>Жизненный цикл проекта. Внешняя и внутренняя среда проекта. Временные рамки проекта и ресурсы </vt:lpstr>
      <vt:lpstr>Жизненный цикл проекта</vt:lpstr>
      <vt:lpstr>Типовые уровни стоимости и обеспечения персоналом в обобщенной структуре жизненного цикла проекта</vt:lpstr>
      <vt:lpstr>Фазы жизненного цикла проекта</vt:lpstr>
      <vt:lpstr>Жизненный цикл системы/продукта (на примере программного продукта)</vt:lpstr>
      <vt:lpstr>Содержание фаз жизненного цикла проектов </vt:lpstr>
      <vt:lpstr>Зависимость уровня совокупных усилий по проекту (а), возможности рисков (б) и стоимости изменений (в) от фазы жизненного цикла</vt:lpstr>
      <vt:lpstr>Внешняя и внутренняя среда проекта </vt:lpstr>
      <vt:lpstr>Внешняя и внутренняя среда проекта </vt:lpstr>
      <vt:lpstr>Презентация PowerPoint</vt:lpstr>
      <vt:lpstr>Организационные, операционные и временные рамки проекта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Жизненный цикл проекта. Внешняя и внутренняя среда проекта. Временные рамки проекта и ресурсы </dc:title>
  <dc:creator>Пользователь Windows</dc:creator>
  <cp:lastModifiedBy>Пользователь Windows</cp:lastModifiedBy>
  <cp:revision>6</cp:revision>
  <dcterms:created xsi:type="dcterms:W3CDTF">2020-08-18T07:37:32Z</dcterms:created>
  <dcterms:modified xsi:type="dcterms:W3CDTF">2020-08-18T08:09:59Z</dcterms:modified>
</cp:coreProperties>
</file>